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486" r:id="rId2"/>
    <p:sldId id="531" r:id="rId3"/>
    <p:sldId id="513" r:id="rId4"/>
    <p:sldId id="514" r:id="rId5"/>
    <p:sldId id="515" r:id="rId6"/>
    <p:sldId id="532" r:id="rId7"/>
    <p:sldId id="516" r:id="rId8"/>
    <p:sldId id="518" r:id="rId9"/>
    <p:sldId id="533" r:id="rId10"/>
    <p:sldId id="519" r:id="rId11"/>
    <p:sldId id="520" r:id="rId12"/>
    <p:sldId id="535" r:id="rId13"/>
    <p:sldId id="521" r:id="rId14"/>
    <p:sldId id="522" r:id="rId15"/>
    <p:sldId id="525" r:id="rId16"/>
    <p:sldId id="526" r:id="rId17"/>
    <p:sldId id="527" r:id="rId18"/>
    <p:sldId id="538" r:id="rId19"/>
    <p:sldId id="539" r:id="rId20"/>
    <p:sldId id="540" r:id="rId21"/>
    <p:sldId id="541" r:id="rId22"/>
    <p:sldId id="542" r:id="rId23"/>
    <p:sldId id="545" r:id="rId24"/>
    <p:sldId id="546" r:id="rId25"/>
    <p:sldId id="547" r:id="rId26"/>
    <p:sldId id="548" r:id="rId27"/>
    <p:sldId id="549" r:id="rId28"/>
    <p:sldId id="529" r:id="rId29"/>
  </p:sldIdLst>
  <p:sldSz cx="12192000" cy="6858000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나눔스퀘어라운드 Bold" panose="020B0600000101010101" pitchFamily="50" charset="-127"/>
      <p:bold r:id="rId32"/>
    </p:embeddedFont>
    <p:embeddedFont>
      <p:font typeface="나눔스퀘어라운드 Regular" panose="020B0600000101010101" pitchFamily="50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62A"/>
    <a:srgbClr val="FFC000"/>
    <a:srgbClr val="00B0F0"/>
    <a:srgbClr val="FF0066"/>
    <a:srgbClr val="C79A0B"/>
    <a:srgbClr val="282F34"/>
    <a:srgbClr val="0D0D0D"/>
    <a:srgbClr val="31393F"/>
    <a:srgbClr val="FF6699"/>
    <a:srgbClr val="2C2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76" autoAdjust="0"/>
    <p:restoredTop sz="89344" autoAdjust="0"/>
  </p:normalViewPr>
  <p:slideViewPr>
    <p:cSldViewPr snapToGrid="0">
      <p:cViewPr varScale="1">
        <p:scale>
          <a:sx n="102" d="100"/>
          <a:sy n="102" d="100"/>
        </p:scale>
        <p:origin x="126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83FA5-490E-44D9-81EE-1FB5AE8F0AFC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E3A32-908A-446B-8AF8-A8587D67D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204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300" dirty="0"/>
              <a:t>안녕하세요 인공지능을 위한수학 </a:t>
            </a:r>
            <a:r>
              <a:rPr lang="en-US" altLang="ko-KR" sz="1300" dirty="0"/>
              <a:t>Section</a:t>
            </a:r>
            <a:r>
              <a:rPr lang="ko-KR" altLang="en-US" sz="1300" dirty="0"/>
              <a:t> </a:t>
            </a:r>
            <a:r>
              <a:rPr lang="en-US" altLang="ko-KR" sz="1300" dirty="0"/>
              <a:t>4-1</a:t>
            </a:r>
            <a:r>
              <a:rPr lang="ko-KR" altLang="en-US" sz="1300" dirty="0"/>
              <a:t>을 </a:t>
            </a:r>
            <a:r>
              <a:rPr lang="ko-KR" altLang="en-US" sz="1300" dirty="0" err="1"/>
              <a:t>발표하게된</a:t>
            </a:r>
            <a:r>
              <a:rPr lang="ko-KR" altLang="en-US" sz="1300" dirty="0"/>
              <a:t> </a:t>
            </a:r>
            <a:r>
              <a:rPr lang="ko-KR" altLang="en-US" sz="1300" dirty="0" err="1"/>
              <a:t>윤정인입니다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583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사건 </a:t>
            </a:r>
            <a:r>
              <a:rPr lang="en-US" altLang="ko-KR" dirty="0"/>
              <a:t>A</a:t>
            </a:r>
            <a:r>
              <a:rPr lang="ko-KR" altLang="en-US" dirty="0"/>
              <a:t>와 사건 </a:t>
            </a:r>
            <a:r>
              <a:rPr lang="en-US" altLang="ko-KR" dirty="0"/>
              <a:t>B</a:t>
            </a:r>
            <a:r>
              <a:rPr lang="ko-KR" altLang="en-US" dirty="0"/>
              <a:t>중에서 어느 한쪽이 발생할 사건은 </a:t>
            </a:r>
            <a:r>
              <a:rPr lang="en-US" altLang="ko-KR" dirty="0"/>
              <a:t>A or B</a:t>
            </a:r>
            <a:r>
              <a:rPr lang="ko-KR" altLang="en-US" dirty="0"/>
              <a:t>라고 하며</a:t>
            </a:r>
            <a:r>
              <a:rPr lang="en-US" altLang="ko-KR" dirty="0"/>
              <a:t>, </a:t>
            </a:r>
            <a:r>
              <a:rPr lang="ko-KR" altLang="en-US" dirty="0"/>
              <a:t>벤 다이어그램은 다음과 같이 표현합니다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수식을 사용하여 복잡한 문제에서의 확률을 구해보겠습니다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511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16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52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장의 트럼프 더미에서 다섯 장의 카드를 동시에 뽑은 후 원래대로 돌려놓습니다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b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트럼프 더미의 카드를 뒤섞은 다음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다시 한번 다섯 장의 카드를 동시에 뽑습니다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ts val="216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이때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번 연속으로 다섯 장의 카드 모두가 하트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♥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무늬이거나 다이아몬드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무늬가 되는 확률을 구해보겠습니다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ts val="2160"/>
              </a:lnSpc>
            </a:pP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ts val="216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우선 다섯 장 모두가 하트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♥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무늬이거나 다이아몬드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무늬가 되는 사건을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라고 정합니다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이때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사건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다음과 같이 표현할 수 있습니다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ts val="216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뽑은 다섯장의 카드 모두가 하트무늬인 확률을 구하는 식은 다음과 같습니다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식의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13C5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하트 카드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13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 중 뽑는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장을 의미합니다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이는 하트를 포함한 다른 무늬를 가진 카드에서도 동일한 확률로 적용됩니다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ts val="2160"/>
              </a:lnSpc>
            </a:pP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ts val="216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하지만 다섯 장 모두 하트인 경우와 다섯 장 모두 다이아몬드인 경우는 동시에 발생할 수 없습니다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이런 점 까지 염두 하여 표현하면 사건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확률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다음과 같이 표현할 수 있습니다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ts val="2160"/>
              </a:lnSpc>
            </a:pP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ts val="2160"/>
              </a:lnSpc>
            </a:pP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ts val="2160"/>
              </a:lnSpc>
            </a:pP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ts val="2160"/>
              </a:lnSpc>
            </a:pP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ts val="2160"/>
              </a:lnSpc>
            </a:pP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ts val="2160"/>
              </a:lnSpc>
            </a:pP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ts val="2160"/>
              </a:lnSpc>
            </a:pP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ts val="2160"/>
              </a:lnSpc>
            </a:pP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ts val="2160"/>
              </a:lnSpc>
            </a:pP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897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두 번 연속 다섯 장의 카드가 하트 무늬이거나 다이아몬드 무늬인 사건은 다음과 같이 표현할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때 다섯 장의 카드가 하트 무늬 이거나 다이아몬드 무늬인 사건에 대한 확률은 몇 번을 시도하더라도 확률 </a:t>
            </a:r>
            <a:r>
              <a:rPr lang="en-US" altLang="ko-KR" dirty="0"/>
              <a:t>P(A)</a:t>
            </a:r>
            <a:r>
              <a:rPr lang="ko-KR" altLang="en-US" dirty="0"/>
              <a:t>자체는 변하지 않습니다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84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그리하여 앞선 두번의 연속시도에 대한 수식을 계산하면 최종적으로 문제에 대한 확률은 </a:t>
            </a:r>
            <a:r>
              <a:rPr lang="en-US" altLang="ko-KR" dirty="0"/>
              <a:t>0.000098%</a:t>
            </a:r>
            <a:r>
              <a:rPr lang="ko-KR" altLang="en-US" dirty="0"/>
              <a:t>라는 값을 얻을 수 있게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612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확률변수입니다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612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확률변수는 무작위 실험을 했을 때</a:t>
            </a:r>
            <a:r>
              <a:rPr lang="en-US" altLang="ko-KR" dirty="0"/>
              <a:t>, </a:t>
            </a:r>
            <a:r>
              <a:rPr lang="ko-KR" altLang="en-US" dirty="0"/>
              <a:t>특정 확률로 발생하는 각각의 결과를 수치적 값으로 표현하는 변수입니다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한가지 예시를 들면 주사위를 던졌을 때 각 숫자가 나올 확률이 </a:t>
            </a:r>
            <a:r>
              <a:rPr lang="en-US" altLang="ko-KR" dirty="0"/>
              <a:t>1/6</a:t>
            </a:r>
            <a:r>
              <a:rPr lang="ko-KR" altLang="en-US" dirty="0"/>
              <a:t>으로 똑같다고 가정합니다</a:t>
            </a:r>
            <a:r>
              <a:rPr lang="en-US" altLang="ko-KR" dirty="0"/>
              <a:t>. </a:t>
            </a:r>
            <a:r>
              <a:rPr lang="ko-KR" altLang="en-US" dirty="0"/>
              <a:t>이 말은 주사위의 각 숫자를 </a:t>
            </a:r>
            <a:r>
              <a:rPr lang="en-US" altLang="ko-KR" dirty="0"/>
              <a:t>1/6 </a:t>
            </a:r>
            <a:r>
              <a:rPr lang="ko-KR" altLang="en-US" dirty="0"/>
              <a:t>확률로 나오게 할 수 있다는 뜻입니다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주사위의 각 면에 쓰인 숫자처럼 어떤 변수 </a:t>
            </a:r>
            <a:r>
              <a:rPr lang="en-US" altLang="ko-KR" dirty="0"/>
              <a:t>x</a:t>
            </a:r>
            <a:r>
              <a:rPr lang="ko-KR" altLang="en-US" dirty="0"/>
              <a:t>를 </a:t>
            </a:r>
            <a:r>
              <a:rPr lang="en-US" altLang="ko-KR" dirty="0"/>
              <a:t>P(X)</a:t>
            </a:r>
            <a:r>
              <a:rPr lang="ko-KR" altLang="en-US" dirty="0"/>
              <a:t>의 확률로 나오게 할 수 있다면</a:t>
            </a:r>
            <a:r>
              <a:rPr lang="en-US" altLang="ko-KR" dirty="0"/>
              <a:t>, </a:t>
            </a:r>
            <a:r>
              <a:rPr lang="ko-KR" altLang="en-US" dirty="0"/>
              <a:t>거꾸로 말해 어떤 변수 </a:t>
            </a:r>
            <a:r>
              <a:rPr lang="en-US" altLang="ko-KR" dirty="0"/>
              <a:t>X</a:t>
            </a:r>
            <a:r>
              <a:rPr lang="ko-KR" altLang="en-US" dirty="0"/>
              <a:t>를 사용할 때 </a:t>
            </a:r>
            <a:r>
              <a:rPr lang="en-US" altLang="ko-KR" dirty="0"/>
              <a:t>P(X)</a:t>
            </a:r>
            <a:r>
              <a:rPr lang="ko-KR" altLang="en-US" dirty="0"/>
              <a:t>의 값을 구할 수 있다면 이를 확률 변수라고 말할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991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확률변수 중에는 그 값이 연속되지 않고 셀 수 있을 만큼 뿔뿔이 흩어진 이산확률변수가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반대로 그 값이 특정 범위 내에서 실수 형태로 존재하며</a:t>
            </a:r>
            <a:r>
              <a:rPr lang="en-US" altLang="ko-KR" dirty="0"/>
              <a:t>, </a:t>
            </a:r>
            <a:r>
              <a:rPr lang="ko-KR" altLang="en-US" dirty="0"/>
              <a:t>소수점 이하까지 내려가는 연속확률변수가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457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예시를 통해 이산확률변수를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주사위 </a:t>
            </a:r>
            <a:r>
              <a:rPr lang="en-US" altLang="ko-KR" dirty="0"/>
              <a:t>2</a:t>
            </a:r>
            <a:r>
              <a:rPr lang="ko-KR" altLang="en-US" dirty="0"/>
              <a:t>개를 던져 숫자의 합을 확률변수 </a:t>
            </a:r>
            <a:r>
              <a:rPr lang="en-US" altLang="ko-KR" dirty="0"/>
              <a:t>X_2</a:t>
            </a:r>
            <a:r>
              <a:rPr lang="ko-KR" altLang="en-US" dirty="0"/>
              <a:t>라고 할 때 이산확률 </a:t>
            </a:r>
            <a:r>
              <a:rPr lang="ko-KR" altLang="en-US" dirty="0" err="1"/>
              <a:t>분표</a:t>
            </a:r>
            <a:r>
              <a:rPr lang="en-US" altLang="ko-KR" dirty="0"/>
              <a:t>f(x)</a:t>
            </a:r>
            <a:r>
              <a:rPr lang="ko-KR" altLang="en-US" dirty="0"/>
              <a:t>는 다음과 같이 표현할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주사위 </a:t>
            </a:r>
            <a:r>
              <a:rPr lang="en-US" altLang="ko-KR" dirty="0"/>
              <a:t>2</a:t>
            </a:r>
            <a:r>
              <a:rPr lang="ko-KR" altLang="en-US" dirty="0"/>
              <a:t>개 눈의 합이 </a:t>
            </a:r>
            <a:r>
              <a:rPr lang="en-US" altLang="ko-KR" dirty="0"/>
              <a:t>2</a:t>
            </a:r>
            <a:r>
              <a:rPr lang="ko-KR" altLang="en-US" dirty="0"/>
              <a:t>가 될 확률은 </a:t>
            </a:r>
            <a:r>
              <a:rPr lang="en-US" altLang="ko-KR" dirty="0"/>
              <a:t>(1,1)</a:t>
            </a:r>
            <a:r>
              <a:rPr lang="ko-KR" altLang="en-US" dirty="0"/>
              <a:t>로 </a:t>
            </a:r>
            <a:r>
              <a:rPr lang="en-US" altLang="ko-KR" dirty="0"/>
              <a:t>1/36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눈의 합이 </a:t>
            </a:r>
            <a:r>
              <a:rPr lang="en-US" altLang="ko-KR" dirty="0"/>
              <a:t>3</a:t>
            </a:r>
            <a:r>
              <a:rPr lang="ko-KR" altLang="en-US" dirty="0"/>
              <a:t>이 될 확률은 </a:t>
            </a:r>
            <a:r>
              <a:rPr lang="en-US" altLang="ko-KR" dirty="0"/>
              <a:t>(1,2),(2,1)</a:t>
            </a:r>
            <a:r>
              <a:rPr lang="ko-KR" altLang="en-US" dirty="0"/>
              <a:t>로 </a:t>
            </a:r>
            <a:r>
              <a:rPr lang="en-US" altLang="ko-KR" dirty="0"/>
              <a:t>2/36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좀 더 직관적인 표현을 위해서 히스토그램을 사용하기도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똑같은 문제조건으로 주사위의 개수를 늘리면 이산확률분포는 종형곡선에 가까워지고 </a:t>
            </a:r>
            <a:r>
              <a:rPr lang="ko-KR" altLang="en-US" dirty="0" err="1"/>
              <a:t>무한번</a:t>
            </a:r>
            <a:r>
              <a:rPr lang="ko-KR" altLang="en-US" dirty="0"/>
              <a:t> 실행하는 극한의 경우 종형곡선을 정규분포라고 부릅니다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425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확률변수가 연속적인 값을 가질 때 확률의 분포인 연속확률분포에 대해 알아보겠습니다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한가지 예시로 대한민국 성인 남성의 키가 그림과 같은 연속확률분포 </a:t>
            </a:r>
            <a:r>
              <a:rPr lang="en-US" altLang="ko-KR" dirty="0"/>
              <a:t>f(x) = P(H)</a:t>
            </a:r>
            <a:r>
              <a:rPr lang="ko-KR" altLang="en-US" dirty="0"/>
              <a:t>를 보인다고 가정합시다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어떤 대한민국 남성의 키가 </a:t>
            </a:r>
            <a:r>
              <a:rPr lang="en-US" altLang="ko-KR" dirty="0"/>
              <a:t>173cm</a:t>
            </a:r>
            <a:r>
              <a:rPr lang="ko-KR" altLang="en-US" dirty="0"/>
              <a:t>가 되는 확률은 얼마일까요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확률변수 </a:t>
            </a:r>
            <a:r>
              <a:rPr lang="en-US" altLang="ko-KR" dirty="0"/>
              <a:t>H</a:t>
            </a:r>
            <a:r>
              <a:rPr lang="ko-KR" altLang="en-US" dirty="0"/>
              <a:t>는 연속확률변수이기때문에 </a:t>
            </a:r>
            <a:r>
              <a:rPr lang="en-US" altLang="ko-KR" dirty="0"/>
              <a:t>173.01cm, 173.00001cm</a:t>
            </a:r>
            <a:r>
              <a:rPr lang="ko-KR" altLang="en-US" dirty="0"/>
              <a:t>등 어떤 </a:t>
            </a:r>
            <a:r>
              <a:rPr lang="ko-KR" altLang="en-US" dirty="0" err="1"/>
              <a:t>실숫</a:t>
            </a:r>
            <a:r>
              <a:rPr lang="ko-KR" altLang="en-US" dirty="0"/>
              <a:t> 값이든 가질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연속확률변수는 어떤 수치로 딱 집어서 말하지 못하기 때문에 </a:t>
            </a:r>
            <a:r>
              <a:rPr lang="en-US" altLang="ko-KR" dirty="0"/>
              <a:t>172cm</a:t>
            </a:r>
            <a:r>
              <a:rPr lang="ko-KR" altLang="en-US" dirty="0"/>
              <a:t>이상 </a:t>
            </a:r>
            <a:r>
              <a:rPr lang="en-US" altLang="ko-KR" dirty="0"/>
              <a:t>174cm </a:t>
            </a:r>
            <a:r>
              <a:rPr lang="ko-KR" altLang="en-US" dirty="0"/>
              <a:t>이하와 같이 일정한 구간을 지정하여 표현합니다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765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결합확률과 </a:t>
            </a:r>
            <a:r>
              <a:rPr lang="ko-KR" altLang="en-US" dirty="0" err="1"/>
              <a:t>조건부확률입니다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175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확률이란 어떤 사건이 우연히 발생할 가능성을 표현한 것 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확률은 최댓값이 </a:t>
            </a:r>
            <a:r>
              <a:rPr lang="en-US" altLang="ko-KR" dirty="0"/>
              <a:t>1(100%)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최솟값이 </a:t>
            </a:r>
            <a:r>
              <a:rPr lang="en-US" altLang="ko-KR" dirty="0"/>
              <a:t>0(0%)</a:t>
            </a:r>
            <a:r>
              <a:rPr lang="ko-KR" altLang="en-US" dirty="0"/>
              <a:t>인 </a:t>
            </a:r>
            <a:r>
              <a:rPr lang="ko-KR" altLang="en-US" dirty="0" err="1"/>
              <a:t>실숫값입니다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확률은 다음과 같은 방법으로 계산할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26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결합확률은 서로 독립적인 사건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동시에 일어날 확률이며</a:t>
            </a:r>
            <a:endParaRPr lang="en-US" altLang="ko-KR" dirty="0"/>
          </a:p>
          <a:p>
            <a:r>
              <a:rPr lang="ko-KR" altLang="en-US" dirty="0"/>
              <a:t>조건부확률은 사건 </a:t>
            </a:r>
            <a:r>
              <a:rPr lang="en-US" altLang="ko-KR" dirty="0"/>
              <a:t>B</a:t>
            </a:r>
            <a:r>
              <a:rPr lang="ko-KR" altLang="en-US" dirty="0"/>
              <a:t>가 일어난 후에 사건 </a:t>
            </a:r>
            <a:r>
              <a:rPr lang="en-US" altLang="ko-KR" dirty="0"/>
              <a:t>A</a:t>
            </a:r>
            <a:r>
              <a:rPr lang="ko-KR" altLang="en-US" dirty="0"/>
              <a:t>가 일어날 확률을 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조건부 확률같은 경우엔 사건 </a:t>
            </a:r>
            <a:r>
              <a:rPr lang="en-US" altLang="ko-KR" dirty="0"/>
              <a:t>B</a:t>
            </a:r>
            <a:r>
              <a:rPr lang="ko-KR" altLang="en-US" dirty="0"/>
              <a:t>가 일어난다는 것을 전제로 한다고도 말할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37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예시를 통해 결합확률과 조건부확률을 구해보겠습니다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결합확률은 첫 번째 주사위를 던졌을 때 </a:t>
            </a:r>
            <a:r>
              <a:rPr lang="en-US" altLang="ko-KR" dirty="0"/>
              <a:t>5</a:t>
            </a:r>
            <a:r>
              <a:rPr lang="ko-KR" altLang="en-US" dirty="0"/>
              <a:t>가 나오고</a:t>
            </a:r>
            <a:r>
              <a:rPr lang="en-US" altLang="ko-KR" dirty="0"/>
              <a:t>, </a:t>
            </a:r>
            <a:r>
              <a:rPr lang="ko-KR" altLang="en-US" dirty="0"/>
              <a:t>두 번째 주사위를 던졌을 때 </a:t>
            </a:r>
            <a:r>
              <a:rPr lang="en-US" altLang="ko-KR" dirty="0"/>
              <a:t>3</a:t>
            </a:r>
            <a:r>
              <a:rPr lang="ko-KR" altLang="en-US" dirty="0"/>
              <a:t>이상의 수가 나올 확률입니다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결합확률은 </a:t>
            </a:r>
            <a:r>
              <a:rPr lang="en-US" altLang="ko-KR" dirty="0"/>
              <a:t>1/6 * 4/6</a:t>
            </a:r>
            <a:r>
              <a:rPr lang="ko-KR" altLang="en-US" dirty="0"/>
              <a:t>이므로 </a:t>
            </a:r>
            <a:r>
              <a:rPr lang="en-US" altLang="ko-KR" dirty="0"/>
              <a:t>9/1</a:t>
            </a:r>
            <a:r>
              <a:rPr lang="ko-KR" altLang="en-US" dirty="0"/>
              <a:t>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이어서 조건부확률은</a:t>
            </a:r>
            <a:endParaRPr lang="en-US" altLang="ko-KR" dirty="0"/>
          </a:p>
          <a:p>
            <a:r>
              <a:rPr lang="ko-KR" altLang="en-US" dirty="0"/>
              <a:t>첫 번째 주사위를 던졌을 때 </a:t>
            </a:r>
            <a:r>
              <a:rPr lang="en-US" altLang="ko-KR" dirty="0"/>
              <a:t>5</a:t>
            </a:r>
            <a:r>
              <a:rPr lang="ko-KR" altLang="en-US" dirty="0"/>
              <a:t>가 나오고</a:t>
            </a:r>
            <a:r>
              <a:rPr lang="en-US" altLang="ko-KR" dirty="0"/>
              <a:t>, </a:t>
            </a:r>
            <a:r>
              <a:rPr lang="ko-KR" altLang="en-US" dirty="0"/>
              <a:t>두 번째 주사위를 던졌을 때 </a:t>
            </a:r>
            <a:r>
              <a:rPr lang="en-US" altLang="ko-KR" dirty="0"/>
              <a:t>3</a:t>
            </a:r>
            <a:r>
              <a:rPr lang="ko-KR" altLang="en-US" dirty="0"/>
              <a:t>이상의 수가 나올 확률입니다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</a:t>
            </a:r>
            <a:r>
              <a:rPr lang="en-US" altLang="ko-KR" dirty="0"/>
              <a:t>P(B) </a:t>
            </a:r>
            <a:r>
              <a:rPr lang="ko-KR" altLang="en-US" dirty="0"/>
              <a:t>는 첫 번째 주사위를 던졌을 때 </a:t>
            </a:r>
            <a:r>
              <a:rPr lang="en-US" altLang="ko-KR" dirty="0"/>
              <a:t>5</a:t>
            </a:r>
            <a:r>
              <a:rPr lang="ko-KR" altLang="en-US" dirty="0"/>
              <a:t>가 나올 확률이므로 </a:t>
            </a:r>
            <a:r>
              <a:rPr lang="en-US" altLang="ko-KR" dirty="0"/>
              <a:t>1/6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조건부확률을 구하는 식에 따르면 답은 </a:t>
            </a:r>
            <a:r>
              <a:rPr lang="en-US" altLang="ko-KR" dirty="0"/>
              <a:t>2/3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13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670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확률의 개념들은 프로그래밍과 인공지능에서 아주 중요하게 쓰이고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대표적으로 </a:t>
            </a:r>
            <a:r>
              <a:rPr lang="en-US" altLang="ko-KR" dirty="0"/>
              <a:t>Google</a:t>
            </a:r>
            <a:r>
              <a:rPr lang="ko-KR" altLang="en-US" dirty="0"/>
              <a:t>의 자동번역시스템과 </a:t>
            </a:r>
            <a:r>
              <a:rPr lang="en-US" altLang="ko-KR" dirty="0"/>
              <a:t>Apple</a:t>
            </a:r>
            <a:r>
              <a:rPr lang="ko-KR" altLang="en-US" dirty="0"/>
              <a:t>의 </a:t>
            </a:r>
            <a:r>
              <a:rPr lang="en-US" altLang="ko-KR" dirty="0"/>
              <a:t>Siri</a:t>
            </a:r>
            <a:r>
              <a:rPr lang="ko-KR" altLang="en-US" dirty="0"/>
              <a:t>는 여러 개의 후보 중에서 가장 정답일 확률이 높은 것을 보여주는 </a:t>
            </a:r>
            <a:r>
              <a:rPr lang="ko-KR" altLang="en-US" dirty="0" err="1"/>
              <a:t>통계모델입니다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통계모델은 데이터가 모이고 모일수록 자료가 </a:t>
            </a:r>
            <a:r>
              <a:rPr lang="ko-KR" altLang="en-US" dirty="0" err="1"/>
              <a:t>많아짐에</a:t>
            </a:r>
            <a:r>
              <a:rPr lang="ko-KR" altLang="en-US" dirty="0"/>
              <a:t> 따라 인공지능은 점점 더 </a:t>
            </a:r>
            <a:r>
              <a:rPr lang="ko-KR" altLang="en-US" dirty="0" err="1"/>
              <a:t>정교해진다는</a:t>
            </a:r>
            <a:r>
              <a:rPr lang="ko-KR" altLang="en-US" dirty="0"/>
              <a:t> 특징이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702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제가 발표할 분량은 여기까지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발표자 윤정인 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403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확률을 구하는 식을 바탕으로 주사위를 던졌을 때 </a:t>
            </a:r>
            <a:r>
              <a:rPr lang="en-US" altLang="ko-KR" dirty="0"/>
              <a:t>1</a:t>
            </a:r>
            <a:r>
              <a:rPr lang="ko-KR" altLang="en-US" dirty="0"/>
              <a:t>이 나올 확률을 구해봅시다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주사위를 던졌을 때 발생할 수 있는 모든 경우의 수는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6</a:t>
            </a:r>
            <a:r>
              <a:rPr lang="ko-KR" altLang="en-US" dirty="0"/>
              <a:t>까지 총 </a:t>
            </a:r>
            <a:r>
              <a:rPr lang="en-US" altLang="ko-KR" dirty="0"/>
              <a:t>6</a:t>
            </a:r>
            <a:r>
              <a:rPr lang="ko-KR" altLang="en-US" dirty="0"/>
              <a:t>가지이고</a:t>
            </a:r>
            <a:r>
              <a:rPr lang="en-US" altLang="ko-KR" dirty="0"/>
              <a:t>, </a:t>
            </a:r>
            <a:r>
              <a:rPr lang="ko-KR" altLang="en-US" dirty="0"/>
              <a:t>이 중</a:t>
            </a:r>
            <a:r>
              <a:rPr lang="en-US" altLang="ko-KR" dirty="0"/>
              <a:t> 1</a:t>
            </a:r>
            <a:r>
              <a:rPr lang="ko-KR" altLang="en-US" dirty="0"/>
              <a:t>이 나올 경우는 수는 </a:t>
            </a:r>
            <a:r>
              <a:rPr lang="en-US" altLang="ko-KR" dirty="0"/>
              <a:t>1</a:t>
            </a:r>
            <a:r>
              <a:rPr lang="ko-KR" altLang="en-US" dirty="0"/>
              <a:t>가지입니다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주사위를 던졌을 때 </a:t>
            </a:r>
            <a:r>
              <a:rPr lang="en-US" altLang="ko-KR" dirty="0"/>
              <a:t>1</a:t>
            </a:r>
            <a:r>
              <a:rPr lang="ko-KR" altLang="en-US" dirty="0"/>
              <a:t>이 나올 확률은 </a:t>
            </a:r>
            <a:r>
              <a:rPr lang="en-US" altLang="ko-KR" dirty="0"/>
              <a:t>1/6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785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좀 더 복잡한 예시로</a:t>
            </a:r>
            <a:r>
              <a:rPr lang="en-US" altLang="ko-KR" dirty="0"/>
              <a:t> </a:t>
            </a:r>
            <a:r>
              <a:rPr lang="ko-KR" altLang="en-US" dirty="0"/>
              <a:t>주사위를 </a:t>
            </a:r>
            <a:r>
              <a:rPr lang="en-US" altLang="ko-KR" dirty="0"/>
              <a:t>3</a:t>
            </a:r>
            <a:r>
              <a:rPr lang="ko-KR" altLang="en-US" dirty="0"/>
              <a:t>개 던져서 나오는 수의 합이 </a:t>
            </a:r>
            <a:r>
              <a:rPr lang="en-US" altLang="ko-KR" dirty="0"/>
              <a:t>6</a:t>
            </a:r>
            <a:r>
              <a:rPr lang="ko-KR" altLang="en-US" dirty="0"/>
              <a:t>이 되는 확률을 구해보겠습니다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주사위 </a:t>
            </a:r>
            <a:r>
              <a:rPr lang="en-US" altLang="ko-KR" dirty="0"/>
              <a:t>3</a:t>
            </a:r>
            <a:r>
              <a:rPr lang="ko-KR" altLang="en-US" dirty="0"/>
              <a:t>개를 던졌을 때 나오는 눈의 합이 </a:t>
            </a:r>
            <a:r>
              <a:rPr lang="en-US" altLang="ko-KR" dirty="0"/>
              <a:t>6</a:t>
            </a:r>
            <a:r>
              <a:rPr lang="ko-KR" altLang="en-US" dirty="0"/>
              <a:t>이 되는 경우는 다음과 같이</a:t>
            </a:r>
            <a:r>
              <a:rPr lang="en-US" altLang="ko-KR" dirty="0"/>
              <a:t>(1,1,4), (1,2,3) </a:t>
            </a:r>
            <a:r>
              <a:rPr lang="ko-KR" altLang="en-US" dirty="0"/>
              <a:t>등등 총 </a:t>
            </a:r>
            <a:r>
              <a:rPr lang="en-US" altLang="ko-KR" dirty="0"/>
              <a:t>10</a:t>
            </a:r>
            <a:r>
              <a:rPr lang="ko-KR" altLang="en-US" dirty="0"/>
              <a:t>가지입니다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그리하여 주사위 </a:t>
            </a:r>
            <a:r>
              <a:rPr lang="en-US" altLang="ko-KR" dirty="0"/>
              <a:t>10</a:t>
            </a:r>
            <a:r>
              <a:rPr lang="ko-KR" altLang="en-US" dirty="0"/>
              <a:t>가지와 주사위 </a:t>
            </a:r>
            <a:r>
              <a:rPr lang="en-US" altLang="ko-KR" dirty="0"/>
              <a:t>3</a:t>
            </a:r>
            <a:r>
              <a:rPr lang="ko-KR" altLang="en-US" dirty="0"/>
              <a:t>개의 모든 경우의 수를 계산하면 약 </a:t>
            </a:r>
            <a:r>
              <a:rPr lang="en-US" altLang="ko-KR" dirty="0"/>
              <a:t>4.63%</a:t>
            </a:r>
            <a:r>
              <a:rPr lang="ko-KR" altLang="en-US" dirty="0"/>
              <a:t>의 확률이 나오게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5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이와 같이 확률을 구하려면 발생할 수 있는 경우의 수를 하나하나 셀 필요가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하나하나 세는 것이 사실상 불가능한 경우도 많은데 이때는 조합의 공식을 사용하면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공식을 이용하여 예제를 풀어보겠습니다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508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문제에서 설명한대로 하트는 모두 </a:t>
            </a:r>
            <a:r>
              <a:rPr lang="en-US" altLang="ko-KR" dirty="0"/>
              <a:t>13</a:t>
            </a:r>
            <a:r>
              <a:rPr lang="ko-KR" altLang="en-US" dirty="0"/>
              <a:t>장입니다</a:t>
            </a:r>
            <a:r>
              <a:rPr lang="en-US" altLang="ko-KR" dirty="0"/>
              <a:t>.  </a:t>
            </a:r>
            <a:r>
              <a:rPr lang="ko-KR" altLang="en-US" dirty="0"/>
              <a:t>이중에서 </a:t>
            </a:r>
            <a:r>
              <a:rPr lang="en-US" altLang="ko-KR" dirty="0"/>
              <a:t>5</a:t>
            </a:r>
            <a:r>
              <a:rPr lang="ko-KR" altLang="en-US" dirty="0"/>
              <a:t>장을 조합하는 경우의 수는 </a:t>
            </a:r>
            <a:r>
              <a:rPr lang="en-US" altLang="ko-KR" dirty="0"/>
              <a:t>13C5</a:t>
            </a:r>
            <a:r>
              <a:rPr lang="ko-KR" altLang="en-US" dirty="0"/>
              <a:t>로 구할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앞서 살펴본 공식에서 </a:t>
            </a:r>
            <a:r>
              <a:rPr lang="en-US" altLang="ko-KR" dirty="0"/>
              <a:t>n</a:t>
            </a:r>
            <a:r>
              <a:rPr lang="ko-KR" altLang="en-US" dirty="0"/>
              <a:t>자리에 </a:t>
            </a:r>
            <a:r>
              <a:rPr lang="en-US" altLang="ko-KR" dirty="0"/>
              <a:t>13</a:t>
            </a:r>
            <a:r>
              <a:rPr lang="ko-KR" altLang="en-US" dirty="0"/>
              <a:t>을</a:t>
            </a:r>
            <a:r>
              <a:rPr lang="en-US" altLang="ko-KR" dirty="0"/>
              <a:t>, k</a:t>
            </a:r>
            <a:r>
              <a:rPr lang="ko-KR" altLang="en-US" dirty="0"/>
              <a:t>자리에 </a:t>
            </a:r>
            <a:r>
              <a:rPr lang="en-US" altLang="ko-KR" dirty="0"/>
              <a:t>5</a:t>
            </a:r>
            <a:r>
              <a:rPr lang="ko-KR" altLang="en-US" dirty="0"/>
              <a:t>를 대입하여 계산하면 </a:t>
            </a:r>
            <a:r>
              <a:rPr lang="en-US" altLang="ko-KR" dirty="0"/>
              <a:t>1287</a:t>
            </a:r>
            <a:r>
              <a:rPr lang="ko-KR" altLang="en-US" dirty="0"/>
              <a:t>가지 경우의 수가 있다는 해답을 얻을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865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이전에 봤던 예시들과는 달리 직접 구하기 어려운 확률도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경우에는 모든 경우에 대한 확률을 더하면 그 값이 </a:t>
            </a:r>
            <a:r>
              <a:rPr lang="en-US" altLang="ko-KR" dirty="0"/>
              <a:t>1(100%)</a:t>
            </a:r>
            <a:r>
              <a:rPr lang="ko-KR" altLang="en-US" dirty="0"/>
              <a:t>이 된다는 점을 이용하면 간단하게 구할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 </a:t>
            </a:r>
            <a:r>
              <a:rPr lang="en-US" altLang="ko-KR" dirty="0"/>
              <a:t>‘</a:t>
            </a:r>
            <a:r>
              <a:rPr lang="ko-KR" altLang="en-US" dirty="0"/>
              <a:t>사건 </a:t>
            </a:r>
            <a:r>
              <a:rPr lang="en-US" altLang="ko-KR" dirty="0"/>
              <a:t>A</a:t>
            </a:r>
            <a:r>
              <a:rPr lang="ko-KR" altLang="en-US" dirty="0"/>
              <a:t>가 발생하지 않을 사건</a:t>
            </a:r>
            <a:r>
              <a:rPr lang="en-US" altLang="ko-KR" dirty="0"/>
              <a:t>’</a:t>
            </a:r>
            <a:r>
              <a:rPr lang="ko-KR" altLang="en-US" dirty="0"/>
              <a:t>이라는 의미로 사건 </a:t>
            </a:r>
            <a:r>
              <a:rPr lang="en-US" altLang="ko-KR" dirty="0"/>
              <a:t>A</a:t>
            </a:r>
            <a:r>
              <a:rPr lang="ko-KR" altLang="en-US" dirty="0"/>
              <a:t>의 여사건이라는 개념을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</a:t>
            </a:r>
            <a:r>
              <a:rPr lang="ko-KR" altLang="en-US" dirty="0"/>
              <a:t>의 여사건은 사건 </a:t>
            </a:r>
            <a:r>
              <a:rPr lang="en-US" altLang="ko-KR" dirty="0"/>
              <a:t>A</a:t>
            </a:r>
            <a:r>
              <a:rPr lang="ko-KR" altLang="en-US" dirty="0"/>
              <a:t>를 부정한다는 의미로 기호</a:t>
            </a:r>
            <a:r>
              <a:rPr lang="en-US" altLang="ko-KR" dirty="0"/>
              <a:t> A bar</a:t>
            </a:r>
            <a:r>
              <a:rPr lang="ko-KR" altLang="en-US" dirty="0"/>
              <a:t>를 사용합니다</a:t>
            </a:r>
            <a:endParaRPr lang="en-US" altLang="ko-KR" dirty="0"/>
          </a:p>
          <a:p>
            <a:r>
              <a:rPr lang="ko-KR" altLang="en-US" dirty="0"/>
              <a:t>여사건 공식을 이용하여 예제를 풀어보겠습니다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09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52</a:t>
            </a:r>
            <a:r>
              <a:rPr lang="ko-KR" altLang="en-US" dirty="0"/>
              <a:t>장의 트럼프 더미에서 </a:t>
            </a:r>
            <a:r>
              <a:rPr lang="en-US" altLang="ko-KR" dirty="0"/>
              <a:t>4</a:t>
            </a:r>
            <a:r>
              <a:rPr lang="ko-KR" altLang="en-US" dirty="0"/>
              <a:t>장의 카드를 동시에 뽑았을 때</a:t>
            </a:r>
            <a:r>
              <a:rPr lang="en-US" altLang="ko-KR" dirty="0"/>
              <a:t>, </a:t>
            </a:r>
            <a:r>
              <a:rPr lang="ko-KR" altLang="en-US" dirty="0"/>
              <a:t>적어도 </a:t>
            </a:r>
            <a:r>
              <a:rPr lang="en-US" altLang="ko-KR" dirty="0"/>
              <a:t>1</a:t>
            </a:r>
            <a:r>
              <a:rPr lang="ko-KR" altLang="en-US" dirty="0"/>
              <a:t>장이 스페이드 일 확률을 구하려면</a:t>
            </a:r>
            <a:endParaRPr lang="en-US" altLang="ko-KR" dirty="0"/>
          </a:p>
          <a:p>
            <a:r>
              <a:rPr lang="ko-KR" altLang="en-US" dirty="0"/>
              <a:t>이 문제에서 발생할 수 있는 사건을 하나씩 세어보아야 하지만 이를 실제로 계산하려면 매우 복잡합니다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이러한 문제에서는 스페이드가 단 </a:t>
            </a:r>
            <a:r>
              <a:rPr lang="ko-KR" altLang="en-US" dirty="0" err="1"/>
              <a:t>한장도</a:t>
            </a:r>
            <a:r>
              <a:rPr lang="ko-KR" altLang="en-US" dirty="0"/>
              <a:t> </a:t>
            </a:r>
            <a:r>
              <a:rPr lang="ko-KR" altLang="en-US" dirty="0" err="1"/>
              <a:t>포함되어있지</a:t>
            </a:r>
            <a:r>
              <a:rPr lang="ko-KR" altLang="en-US" dirty="0"/>
              <a:t> 않은 경우를 사건으로 생각한 다음</a:t>
            </a:r>
            <a:r>
              <a:rPr lang="en-US" altLang="ko-KR" dirty="0"/>
              <a:t>, </a:t>
            </a:r>
            <a:r>
              <a:rPr lang="ko-KR" altLang="en-US" dirty="0"/>
              <a:t>모든 확률에서 빼는 방법을 쓸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이것을 수식으로 표현하여 계산하면 약 </a:t>
            </a:r>
            <a:r>
              <a:rPr lang="en-US" altLang="ko-KR" dirty="0"/>
              <a:t>69.6%</a:t>
            </a:r>
            <a:r>
              <a:rPr lang="ko-KR" altLang="en-US" dirty="0"/>
              <a:t>의 확률로 적어도 </a:t>
            </a:r>
            <a:r>
              <a:rPr lang="ko-KR" altLang="en-US" dirty="0" err="1"/>
              <a:t>한장의</a:t>
            </a:r>
            <a:r>
              <a:rPr lang="ko-KR" altLang="en-US" dirty="0"/>
              <a:t> 스페이드 카드를 뽑습니다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941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푼 문제는 여사건으로 충분히 풀 수 있었지만 더 복잡한 사건의 확률의 계산은 몇 개의 단순한 사건으로 나누어 계산한 다음</a:t>
            </a:r>
            <a:r>
              <a:rPr lang="en-US" altLang="ko-KR" dirty="0"/>
              <a:t>, </a:t>
            </a:r>
            <a:r>
              <a:rPr lang="ko-KR" altLang="en-US" dirty="0"/>
              <a:t>그것들을 다시 합쳐주는 방식으로 문제를 풀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여러 개의 사건에 대한 조합을 수식으로 표현한 것 입니다</a:t>
            </a:r>
            <a:r>
              <a:rPr lang="en-US" altLang="ko-KR" dirty="0"/>
              <a:t>. </a:t>
            </a:r>
            <a:r>
              <a:rPr lang="ko-KR" altLang="en-US" dirty="0"/>
              <a:t>이는 단순히 확률들을 곱하거나 더하거나 또는 빼는 방법을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첫번째로는 사건 </a:t>
            </a:r>
            <a:r>
              <a:rPr lang="en-US" altLang="ko-KR" dirty="0"/>
              <a:t>A</a:t>
            </a:r>
            <a:r>
              <a:rPr lang="ko-KR" altLang="en-US" dirty="0"/>
              <a:t>와 사건 </a:t>
            </a:r>
            <a:r>
              <a:rPr lang="en-US" altLang="ko-KR" dirty="0"/>
              <a:t>B</a:t>
            </a:r>
            <a:r>
              <a:rPr lang="ko-KR" altLang="en-US" dirty="0"/>
              <a:t>가 동시에 발생하는 사건을 </a:t>
            </a:r>
            <a:r>
              <a:rPr lang="en-US" altLang="ko-KR" dirty="0"/>
              <a:t>A and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라고 하며</a:t>
            </a:r>
            <a:r>
              <a:rPr lang="en-US" altLang="ko-KR" dirty="0"/>
              <a:t>,</a:t>
            </a:r>
            <a:r>
              <a:rPr lang="ko-KR" altLang="en-US" dirty="0"/>
              <a:t> 벤 다이어그램으로는 다음과 같이 표현합니다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61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audio" Target="../media/media8.m4a"/><Relationship Id="rId16" Type="http://schemas.openxmlformats.org/officeDocument/2006/relationships/image" Target="../media/image1.png"/><Relationship Id="rId1" Type="http://schemas.microsoft.com/office/2007/relationships/media" Target="../media/media8.m4a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audio" Target="../media/media9.m4a"/><Relationship Id="rId7" Type="http://schemas.openxmlformats.org/officeDocument/2006/relationships/image" Target="../media/image43.png"/><Relationship Id="rId2" Type="http://schemas.microsoft.com/office/2007/relationships/media" Target="../media/media9.m4a"/><Relationship Id="rId1" Type="http://schemas.openxmlformats.org/officeDocument/2006/relationships/tags" Target="../tags/tag2.xml"/><Relationship Id="rId6" Type="http://schemas.openxmlformats.org/officeDocument/2006/relationships/image" Target="../media/image42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audio" Target="../media/media10.m4a"/><Relationship Id="rId7" Type="http://schemas.openxmlformats.org/officeDocument/2006/relationships/image" Target="../media/image46.png"/><Relationship Id="rId2" Type="http://schemas.microsoft.com/office/2007/relationships/media" Target="../media/media10.m4a"/><Relationship Id="rId1" Type="http://schemas.openxmlformats.org/officeDocument/2006/relationships/tags" Target="../tags/tag3.xml"/><Relationship Id="rId6" Type="http://schemas.openxmlformats.org/officeDocument/2006/relationships/image" Target="../media/image45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audio" Target="../media/media11.m4a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microsoft.com/office/2007/relationships/media" Target="../media/media11.m4a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tags" Target="../tags/tag4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5" Type="http://schemas.openxmlformats.org/officeDocument/2006/relationships/notesSlide" Target="../notesSlides/notesSlide11.xml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4.png"/><Relationship Id="rId11" Type="http://schemas.openxmlformats.org/officeDocument/2006/relationships/image" Target="../media/image1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7.png"/><Relationship Id="rId21" Type="http://schemas.openxmlformats.org/officeDocument/2006/relationships/image" Target="../media/image105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11" Type="http://schemas.openxmlformats.org/officeDocument/2006/relationships/image" Target="../media/image79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audio" Target="../media/media6.m4a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microsoft.com/office/2007/relationships/media" Target="../media/media6.m4a"/><Relationship Id="rId16" Type="http://schemas.openxmlformats.org/officeDocument/2006/relationships/image" Target="../media/image1.png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notesSlide" Target="../notesSlides/notesSlide6.xml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653552" cy="7358743"/>
            <a:chOff x="374211" y="0"/>
            <a:chExt cx="7653552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432676" cy="7358743"/>
              <a:chOff x="595087" y="0"/>
              <a:chExt cx="7432676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97135" y="3701143"/>
                <a:ext cx="130628" cy="13062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7695298" y="4855029"/>
                <a:ext cx="130628" cy="130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7767871" y="2618559"/>
                <a:ext cx="130628" cy="130628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81932" y="308938"/>
            <a:ext cx="67530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인공지능을 위한 수학</a:t>
            </a:r>
            <a:br>
              <a:rPr lang="en-US" altLang="ko-KR" sz="3000" b="1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3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SECTION 4-1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7304" y="6509253"/>
            <a:ext cx="1486304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11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www.pptbizca.co.kr</a:t>
            </a:r>
            <a:endParaRPr lang="ko-KR" altLang="en-US" sz="36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368757" y="3531635"/>
            <a:ext cx="2705159" cy="680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윤정인</a:t>
            </a:r>
            <a:br>
              <a:rPr lang="en-US" altLang="ko-KR" sz="1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0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2020531001</a:t>
            </a:r>
            <a:endParaRPr lang="ko-KR" altLang="en-US" sz="10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6AB9D30-CD60-4B80-8566-E6049AD484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52B36C-C0EE-42C8-B833-E9B0053F1CAC}"/>
              </a:ext>
            </a:extLst>
          </p:cNvPr>
          <p:cNvSpPr txBox="1"/>
          <p:nvPr/>
        </p:nvSpPr>
        <p:spPr>
          <a:xfrm>
            <a:off x="7833185" y="4783727"/>
            <a:ext cx="10679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[6</a:t>
            </a:r>
            <a:r>
              <a:rPr lang="ko-KR" altLang="en-US" sz="1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 발표</a:t>
            </a:r>
            <a:r>
              <a:rPr lang="en-US" altLang="ko-KR" sz="1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sz="1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32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7"/>
    </mc:Choice>
    <mc:Fallback xmlns="">
      <p:transition spd="slow" advTm="6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242CB7-A16C-4ACF-A714-047D4AB0854F}"/>
                  </a:ext>
                </a:extLst>
              </p:cNvPr>
              <p:cNvSpPr txBox="1"/>
              <p:nvPr/>
            </p:nvSpPr>
            <p:spPr>
              <a:xfrm>
                <a:off x="4442309" y="3856383"/>
                <a:ext cx="3307380" cy="737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en-US" altLang="ko-KR" sz="4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sz="4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bar>
                        </m:e>
                      </m:d>
                      <m:r>
                        <a:rPr lang="en-US" altLang="ko-KR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1 −</m:t>
                      </m:r>
                      <m:r>
                        <a:rPr lang="en-US" altLang="ko-KR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ko-KR" altLang="en-US" sz="4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242CB7-A16C-4ACF-A714-047D4AB08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309" y="3856383"/>
                <a:ext cx="3307380" cy="7375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85D2BB-6E2F-430B-842F-4AD55BB6A0B4}"/>
                  </a:ext>
                </a:extLst>
              </p:cNvPr>
              <p:cNvSpPr txBox="1"/>
              <p:nvPr/>
            </p:nvSpPr>
            <p:spPr>
              <a:xfrm>
                <a:off x="3749524" y="2714390"/>
                <a:ext cx="4692951" cy="678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사건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A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 발생할 확률이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P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일 때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b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</a:b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사건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A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의 여사건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  <m:r>
                      <a:rPr lang="ko-KR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발생할 확률은 다음과 같다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85D2BB-6E2F-430B-842F-4AD55BB6A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524" y="2714390"/>
                <a:ext cx="4692951" cy="678968"/>
              </a:xfrm>
              <a:prstGeom prst="rect">
                <a:avLst/>
              </a:prstGeom>
              <a:blipFill>
                <a:blip r:embed="rId6"/>
                <a:stretch>
                  <a:fillRect l="-779" t="-3571" r="-779" b="-13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454AE15-2221-4165-90D4-B1C104DA57DE}"/>
              </a:ext>
            </a:extLst>
          </p:cNvPr>
          <p:cNvSpPr txBox="1"/>
          <p:nvPr/>
        </p:nvSpPr>
        <p:spPr>
          <a:xfrm>
            <a:off x="5479484" y="1444454"/>
            <a:ext cx="12330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여사건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643B4B81-6575-47EC-8D64-AD650A2964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70"/>
    </mc:Choice>
    <mc:Fallback xmlns="">
      <p:transition spd="slow" advTm="31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D7FFAC-62EA-4EB8-89C9-5FA2324D9E7D}"/>
              </a:ext>
            </a:extLst>
          </p:cNvPr>
          <p:cNvSpPr txBox="1"/>
          <p:nvPr/>
        </p:nvSpPr>
        <p:spPr>
          <a:xfrm>
            <a:off x="160256" y="16025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Q. </a:t>
            </a:r>
            <a:endParaRPr lang="ko-KR" altLang="en-US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FB4EE3-09FD-4796-9D65-C69B4F2AE420}"/>
              </a:ext>
            </a:extLst>
          </p:cNvPr>
          <p:cNvSpPr txBox="1"/>
          <p:nvPr/>
        </p:nvSpPr>
        <p:spPr>
          <a:xfrm>
            <a:off x="552327" y="160256"/>
            <a:ext cx="9845965" cy="367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52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장의 트럼프 더미에서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장의 카드를 동시에 뽑았을 때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적어도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장이 스페이드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♠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확률을 구하시오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22B615-4267-4F47-B566-C279C2376BA0}"/>
                  </a:ext>
                </a:extLst>
              </p:cNvPr>
              <p:cNvSpPr txBox="1"/>
              <p:nvPr/>
            </p:nvSpPr>
            <p:spPr>
              <a:xfrm>
                <a:off x="4919613" y="2499758"/>
                <a:ext cx="584327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𝐶</m:t>
                      </m:r>
                    </m:oMath>
                  </m:oMathPara>
                </a14:m>
                <a:endParaRPr lang="ko-KR" altLang="en-US" sz="3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22B615-4267-4F47-B566-C279C2376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613" y="2499758"/>
                <a:ext cx="584327" cy="6309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D54C09-9959-4EED-BFD2-5CDE6A715E3E}"/>
                  </a:ext>
                </a:extLst>
              </p:cNvPr>
              <p:cNvSpPr txBox="1"/>
              <p:nvPr/>
            </p:nvSpPr>
            <p:spPr>
              <a:xfrm>
                <a:off x="4652553" y="2770347"/>
                <a:ext cx="5341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39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D54C09-9959-4EED-BFD2-5CDE6A715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553" y="2770347"/>
                <a:ext cx="53412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F7741D-7377-4E8D-A091-10D647010A63}"/>
                  </a:ext>
                </a:extLst>
              </p:cNvPr>
              <p:cNvSpPr txBox="1"/>
              <p:nvPr/>
            </p:nvSpPr>
            <p:spPr>
              <a:xfrm>
                <a:off x="5211776" y="2770347"/>
                <a:ext cx="3914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4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F7741D-7377-4E8D-A091-10D647010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776" y="2770347"/>
                <a:ext cx="39145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AD82CD-2E31-47B2-813B-38B7ACF8F58C}"/>
                  </a:ext>
                </a:extLst>
              </p:cNvPr>
              <p:cNvSpPr txBox="1"/>
              <p:nvPr/>
            </p:nvSpPr>
            <p:spPr>
              <a:xfrm>
                <a:off x="4919613" y="3257802"/>
                <a:ext cx="584327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𝐶</m:t>
                      </m:r>
                    </m:oMath>
                  </m:oMathPara>
                </a14:m>
                <a:endParaRPr lang="ko-KR" altLang="en-US" sz="3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AD82CD-2E31-47B2-813B-38B7ACF8F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613" y="3257802"/>
                <a:ext cx="584327" cy="6309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141A5F-3CDB-45C6-8283-3E62B6EE2F29}"/>
                  </a:ext>
                </a:extLst>
              </p:cNvPr>
              <p:cNvSpPr txBox="1"/>
              <p:nvPr/>
            </p:nvSpPr>
            <p:spPr>
              <a:xfrm>
                <a:off x="4652553" y="3528391"/>
                <a:ext cx="5341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52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141A5F-3CDB-45C6-8283-3E62B6EE2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553" y="3528391"/>
                <a:ext cx="534121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EA5AE8-083A-4B0D-A6D2-E63CE0EAB53B}"/>
                  </a:ext>
                </a:extLst>
              </p:cNvPr>
              <p:cNvSpPr txBox="1"/>
              <p:nvPr/>
            </p:nvSpPr>
            <p:spPr>
              <a:xfrm>
                <a:off x="5211776" y="3528391"/>
                <a:ext cx="3914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4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EA5AE8-083A-4B0D-A6D2-E63CE0EAB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776" y="3528391"/>
                <a:ext cx="39145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F412D92-B73C-4D14-988C-2FD19295E03F}"/>
              </a:ext>
            </a:extLst>
          </p:cNvPr>
          <p:cNvCxnSpPr>
            <a:cxnSpLocks/>
          </p:cNvCxnSpPr>
          <p:nvPr/>
        </p:nvCxnSpPr>
        <p:spPr>
          <a:xfrm>
            <a:off x="4355507" y="3257802"/>
            <a:ext cx="15925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C57335-1838-4210-A245-6B0CDA027156}"/>
                  </a:ext>
                </a:extLst>
              </p:cNvPr>
              <p:cNvSpPr txBox="1"/>
              <p:nvPr/>
            </p:nvSpPr>
            <p:spPr>
              <a:xfrm>
                <a:off x="3377023" y="2950524"/>
                <a:ext cx="840358" cy="5386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</m:oMath>
                  </m:oMathPara>
                </a14:m>
                <a:endParaRPr lang="ko-KR" altLang="en-US" sz="3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C57335-1838-4210-A245-6B0CDA027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023" y="2950524"/>
                <a:ext cx="840358" cy="53860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설명선: 굽은 선 16">
            <a:extLst>
              <a:ext uri="{FF2B5EF4-FFF2-40B4-BE49-F238E27FC236}">
                <a16:creationId xmlns:a16="http://schemas.microsoft.com/office/drawing/2014/main" id="{C7226E31-EE95-4C8A-BFA6-CF584BFA2AF0}"/>
              </a:ext>
            </a:extLst>
          </p:cNvPr>
          <p:cNvSpPr/>
          <p:nvPr/>
        </p:nvSpPr>
        <p:spPr>
          <a:xfrm flipV="1">
            <a:off x="5948059" y="4280549"/>
            <a:ext cx="1592552" cy="36783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9773"/>
              <a:gd name="adj6" fmla="val -46043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F51882-2CDA-44AA-9E32-EC283E1ACD3D}"/>
              </a:ext>
            </a:extLst>
          </p:cNvPr>
          <p:cNvSpPr txBox="1"/>
          <p:nvPr/>
        </p:nvSpPr>
        <p:spPr>
          <a:xfrm>
            <a:off x="5981145" y="4318274"/>
            <a:ext cx="15263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52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장의 카드 중 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</a:t>
            </a:r>
          </a:p>
        </p:txBody>
      </p:sp>
      <p:sp>
        <p:nvSpPr>
          <p:cNvPr id="19" name="설명선: 굽은 선 18">
            <a:extLst>
              <a:ext uri="{FF2B5EF4-FFF2-40B4-BE49-F238E27FC236}">
                <a16:creationId xmlns:a16="http://schemas.microsoft.com/office/drawing/2014/main" id="{1527B85C-F181-4F26-AED6-9F8E45B9C118}"/>
              </a:ext>
            </a:extLst>
          </p:cNvPr>
          <p:cNvSpPr/>
          <p:nvPr/>
        </p:nvSpPr>
        <p:spPr>
          <a:xfrm flipH="1">
            <a:off x="2580747" y="1959120"/>
            <a:ext cx="1592552" cy="36783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23283"/>
              <a:gd name="adj6" fmla="val -43546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073369-D5D3-433B-B47B-89E5DFD2B3B4}"/>
              </a:ext>
            </a:extLst>
          </p:cNvPr>
          <p:cNvSpPr txBox="1"/>
          <p:nvPr/>
        </p:nvSpPr>
        <p:spPr>
          <a:xfrm>
            <a:off x="2536249" y="2013480"/>
            <a:ext cx="17411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52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 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(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♠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)13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 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 39</a:t>
            </a:r>
            <a:endParaRPr lang="ko-KR" altLang="en-US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675A6F-0A16-4992-9E35-334721A5BD94}"/>
              </a:ext>
            </a:extLst>
          </p:cNvPr>
          <p:cNvSpPr txBox="1"/>
          <p:nvPr/>
        </p:nvSpPr>
        <p:spPr>
          <a:xfrm>
            <a:off x="6068046" y="2965502"/>
            <a:ext cx="46038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endParaRPr lang="ko-KR" altLang="en-US" sz="3500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82F37C6-A683-4277-8218-452A552F2B05}"/>
              </a:ext>
            </a:extLst>
          </p:cNvPr>
          <p:cNvCxnSpPr>
            <a:cxnSpLocks/>
          </p:cNvCxnSpPr>
          <p:nvPr/>
        </p:nvCxnSpPr>
        <p:spPr>
          <a:xfrm>
            <a:off x="6615002" y="3257802"/>
            <a:ext cx="1276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95947C-C30A-4465-86DD-75447A3F3D3F}"/>
                  </a:ext>
                </a:extLst>
              </p:cNvPr>
              <p:cNvSpPr txBox="1"/>
              <p:nvPr/>
            </p:nvSpPr>
            <p:spPr>
              <a:xfrm>
                <a:off x="6691020" y="3297558"/>
                <a:ext cx="120065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20825</m:t>
                      </m:r>
                    </m:oMath>
                  </m:oMathPara>
                </a14:m>
                <a:endParaRPr lang="ko-KR" alt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95947C-C30A-4465-86DD-75447A3F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020" y="3297558"/>
                <a:ext cx="120065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08398A-A95F-4785-AE1B-FC98642DF51B}"/>
                  </a:ext>
                </a:extLst>
              </p:cNvPr>
              <p:cNvSpPr txBox="1"/>
              <p:nvPr/>
            </p:nvSpPr>
            <p:spPr>
              <a:xfrm>
                <a:off x="6691020" y="2712169"/>
                <a:ext cx="120065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14498</m:t>
                      </m:r>
                    </m:oMath>
                  </m:oMathPara>
                </a14:m>
                <a:endParaRPr lang="ko-KR" alt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08398A-A95F-4785-AE1B-FC98642DF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020" y="2712169"/>
                <a:ext cx="120065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6F76A7-6668-497E-89EA-8D5347F87391}"/>
                  </a:ext>
                </a:extLst>
              </p:cNvPr>
              <p:cNvSpPr txBox="1"/>
              <p:nvPr/>
            </p:nvSpPr>
            <p:spPr>
              <a:xfrm>
                <a:off x="8054262" y="2965502"/>
                <a:ext cx="492122" cy="5386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5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≒</m:t>
                      </m:r>
                    </m:oMath>
                  </m:oMathPara>
                </a14:m>
                <a:endParaRPr lang="ko-KR" altLang="en-US" sz="35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6F76A7-6668-497E-89EA-8D5347F87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262" y="2965502"/>
                <a:ext cx="492122" cy="5386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1A12A7A-9FBC-425F-AE05-C8BFE1769AD1}"/>
                  </a:ext>
                </a:extLst>
              </p:cNvPr>
              <p:cNvSpPr txBox="1"/>
              <p:nvPr/>
            </p:nvSpPr>
            <p:spPr>
              <a:xfrm>
                <a:off x="8708976" y="3003973"/>
                <a:ext cx="119584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3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9.6%</m:t>
                      </m:r>
                    </m:oMath>
                  </m:oMathPara>
                </a14:m>
                <a:endParaRPr lang="ko-KR" altLang="en-US" sz="3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1A12A7A-9FBC-425F-AE05-C8BFE1769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976" y="3003973"/>
                <a:ext cx="119584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DA31DF5-CABF-440D-A559-2F82F570A2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1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18"/>
    </mc:Choice>
    <mc:Fallback xmlns="">
      <p:transition spd="slow" advTm="32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114574-786F-4205-8DE9-D7B92C29DB48}"/>
              </a:ext>
            </a:extLst>
          </p:cNvPr>
          <p:cNvSpPr txBox="1"/>
          <p:nvPr/>
        </p:nvSpPr>
        <p:spPr>
          <a:xfrm>
            <a:off x="4000500" y="2472873"/>
            <a:ext cx="1303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01-4</a:t>
            </a:r>
            <a:endParaRPr lang="ko-KR" altLang="en-US" sz="4400" spc="-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28F68D-8443-4EE6-9BC0-B9A03EC1B650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사건에 대한 조합</a:t>
            </a:r>
          </a:p>
        </p:txBody>
      </p:sp>
    </p:spTree>
    <p:extLst>
      <p:ext uri="{BB962C8B-B14F-4D97-AF65-F5344CB8AC3E}">
        <p14:creationId xmlns:p14="http://schemas.microsoft.com/office/powerpoint/2010/main" val="671235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설명선: 굽은 선 14">
            <a:extLst>
              <a:ext uri="{FF2B5EF4-FFF2-40B4-BE49-F238E27FC236}">
                <a16:creationId xmlns:a16="http://schemas.microsoft.com/office/drawing/2014/main" id="{6F924A16-D341-45E1-8209-3E1B39595AFB}"/>
              </a:ext>
            </a:extLst>
          </p:cNvPr>
          <p:cNvSpPr/>
          <p:nvPr/>
        </p:nvSpPr>
        <p:spPr>
          <a:xfrm flipV="1">
            <a:off x="7856372" y="4886836"/>
            <a:ext cx="1592552" cy="36783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9773"/>
              <a:gd name="adj6" fmla="val -46043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5DE28C40-3843-4B27-BBD5-522D9E54BA3A}"/>
              </a:ext>
            </a:extLst>
          </p:cNvPr>
          <p:cNvSpPr/>
          <p:nvPr/>
        </p:nvSpPr>
        <p:spPr>
          <a:xfrm>
            <a:off x="5862358" y="3367147"/>
            <a:ext cx="516804" cy="1132380"/>
          </a:xfrm>
          <a:custGeom>
            <a:avLst/>
            <a:gdLst>
              <a:gd name="connsiteX0" fmla="*/ 254867 w 516804"/>
              <a:gd name="connsiteY0" fmla="*/ 1286 h 1132380"/>
              <a:gd name="connsiteX1" fmla="*/ 242961 w 516804"/>
              <a:gd name="connsiteY1" fmla="*/ 8430 h 1132380"/>
              <a:gd name="connsiteX2" fmla="*/ 235817 w 516804"/>
              <a:gd name="connsiteY2" fmla="*/ 10811 h 1132380"/>
              <a:gd name="connsiteX3" fmla="*/ 221529 w 516804"/>
              <a:gd name="connsiteY3" fmla="*/ 20336 h 1132380"/>
              <a:gd name="connsiteX4" fmla="*/ 214386 w 516804"/>
              <a:gd name="connsiteY4" fmla="*/ 25099 h 1132380"/>
              <a:gd name="connsiteX5" fmla="*/ 207242 w 516804"/>
              <a:gd name="connsiteY5" fmla="*/ 29861 h 1132380"/>
              <a:gd name="connsiteX6" fmla="*/ 188192 w 516804"/>
              <a:gd name="connsiteY6" fmla="*/ 58436 h 1132380"/>
              <a:gd name="connsiteX7" fmla="*/ 183429 w 516804"/>
              <a:gd name="connsiteY7" fmla="*/ 65580 h 1132380"/>
              <a:gd name="connsiteX8" fmla="*/ 176286 w 516804"/>
              <a:gd name="connsiteY8" fmla="*/ 70343 h 1132380"/>
              <a:gd name="connsiteX9" fmla="*/ 173904 w 516804"/>
              <a:gd name="connsiteY9" fmla="*/ 77486 h 1132380"/>
              <a:gd name="connsiteX10" fmla="*/ 169142 w 516804"/>
              <a:gd name="connsiteY10" fmla="*/ 84630 h 1132380"/>
              <a:gd name="connsiteX11" fmla="*/ 157236 w 516804"/>
              <a:gd name="connsiteY11" fmla="*/ 103680 h 1132380"/>
              <a:gd name="connsiteX12" fmla="*/ 147711 w 516804"/>
              <a:gd name="connsiteY12" fmla="*/ 117968 h 1132380"/>
              <a:gd name="connsiteX13" fmla="*/ 142948 w 516804"/>
              <a:gd name="connsiteY13" fmla="*/ 125111 h 1132380"/>
              <a:gd name="connsiteX14" fmla="*/ 135804 w 516804"/>
              <a:gd name="connsiteY14" fmla="*/ 129874 h 1132380"/>
              <a:gd name="connsiteX15" fmla="*/ 133423 w 516804"/>
              <a:gd name="connsiteY15" fmla="*/ 137018 h 1132380"/>
              <a:gd name="connsiteX16" fmla="*/ 123898 w 516804"/>
              <a:gd name="connsiteY16" fmla="*/ 151305 h 1132380"/>
              <a:gd name="connsiteX17" fmla="*/ 116754 w 516804"/>
              <a:gd name="connsiteY17" fmla="*/ 165593 h 1132380"/>
              <a:gd name="connsiteX18" fmla="*/ 114373 w 516804"/>
              <a:gd name="connsiteY18" fmla="*/ 172736 h 1132380"/>
              <a:gd name="connsiteX19" fmla="*/ 107229 w 516804"/>
              <a:gd name="connsiteY19" fmla="*/ 177499 h 1132380"/>
              <a:gd name="connsiteX20" fmla="*/ 100086 w 516804"/>
              <a:gd name="connsiteY20" fmla="*/ 191786 h 1132380"/>
              <a:gd name="connsiteX21" fmla="*/ 92942 w 516804"/>
              <a:gd name="connsiteY21" fmla="*/ 196549 h 1132380"/>
              <a:gd name="connsiteX22" fmla="*/ 83417 w 516804"/>
              <a:gd name="connsiteY22" fmla="*/ 208455 h 1132380"/>
              <a:gd name="connsiteX23" fmla="*/ 81036 w 516804"/>
              <a:gd name="connsiteY23" fmla="*/ 215599 h 1132380"/>
              <a:gd name="connsiteX24" fmla="*/ 71511 w 516804"/>
              <a:gd name="connsiteY24" fmla="*/ 229886 h 1132380"/>
              <a:gd name="connsiteX25" fmla="*/ 66748 w 516804"/>
              <a:gd name="connsiteY25" fmla="*/ 244174 h 1132380"/>
              <a:gd name="connsiteX26" fmla="*/ 64367 w 516804"/>
              <a:gd name="connsiteY26" fmla="*/ 251318 h 1132380"/>
              <a:gd name="connsiteX27" fmla="*/ 57223 w 516804"/>
              <a:gd name="connsiteY27" fmla="*/ 275130 h 1132380"/>
              <a:gd name="connsiteX28" fmla="*/ 54842 w 516804"/>
              <a:gd name="connsiteY28" fmla="*/ 282274 h 1132380"/>
              <a:gd name="connsiteX29" fmla="*/ 50079 w 516804"/>
              <a:gd name="connsiteY29" fmla="*/ 289418 h 1132380"/>
              <a:gd name="connsiteX30" fmla="*/ 45317 w 516804"/>
              <a:gd name="connsiteY30" fmla="*/ 303705 h 1132380"/>
              <a:gd name="connsiteX31" fmla="*/ 42936 w 516804"/>
              <a:gd name="connsiteY31" fmla="*/ 310849 h 1132380"/>
              <a:gd name="connsiteX32" fmla="*/ 38173 w 516804"/>
              <a:gd name="connsiteY32" fmla="*/ 329899 h 1132380"/>
              <a:gd name="connsiteX33" fmla="*/ 35792 w 516804"/>
              <a:gd name="connsiteY33" fmla="*/ 339424 h 1132380"/>
              <a:gd name="connsiteX34" fmla="*/ 33411 w 516804"/>
              <a:gd name="connsiteY34" fmla="*/ 348949 h 1132380"/>
              <a:gd name="connsiteX35" fmla="*/ 28648 w 516804"/>
              <a:gd name="connsiteY35" fmla="*/ 363236 h 1132380"/>
              <a:gd name="connsiteX36" fmla="*/ 26267 w 516804"/>
              <a:gd name="connsiteY36" fmla="*/ 370380 h 1132380"/>
              <a:gd name="connsiteX37" fmla="*/ 21504 w 516804"/>
              <a:gd name="connsiteY37" fmla="*/ 377524 h 1132380"/>
              <a:gd name="connsiteX38" fmla="*/ 16742 w 516804"/>
              <a:gd name="connsiteY38" fmla="*/ 391811 h 1132380"/>
              <a:gd name="connsiteX39" fmla="*/ 14361 w 516804"/>
              <a:gd name="connsiteY39" fmla="*/ 398955 h 1132380"/>
              <a:gd name="connsiteX40" fmla="*/ 9598 w 516804"/>
              <a:gd name="connsiteY40" fmla="*/ 418005 h 1132380"/>
              <a:gd name="connsiteX41" fmla="*/ 4836 w 516804"/>
              <a:gd name="connsiteY41" fmla="*/ 432293 h 1132380"/>
              <a:gd name="connsiteX42" fmla="*/ 73 w 516804"/>
              <a:gd name="connsiteY42" fmla="*/ 482299 h 1132380"/>
              <a:gd name="connsiteX43" fmla="*/ 4836 w 516804"/>
              <a:gd name="connsiteY43" fmla="*/ 596599 h 1132380"/>
              <a:gd name="connsiteX44" fmla="*/ 9598 w 516804"/>
              <a:gd name="connsiteY44" fmla="*/ 684705 h 1132380"/>
              <a:gd name="connsiteX45" fmla="*/ 14361 w 516804"/>
              <a:gd name="connsiteY45" fmla="*/ 698993 h 1132380"/>
              <a:gd name="connsiteX46" fmla="*/ 19123 w 516804"/>
              <a:gd name="connsiteY46" fmla="*/ 713280 h 1132380"/>
              <a:gd name="connsiteX47" fmla="*/ 21504 w 516804"/>
              <a:gd name="connsiteY47" fmla="*/ 722805 h 1132380"/>
              <a:gd name="connsiteX48" fmla="*/ 26267 w 516804"/>
              <a:gd name="connsiteY48" fmla="*/ 737093 h 1132380"/>
              <a:gd name="connsiteX49" fmla="*/ 28648 w 516804"/>
              <a:gd name="connsiteY49" fmla="*/ 744236 h 1132380"/>
              <a:gd name="connsiteX50" fmla="*/ 31029 w 516804"/>
              <a:gd name="connsiteY50" fmla="*/ 763286 h 1132380"/>
              <a:gd name="connsiteX51" fmla="*/ 33411 w 516804"/>
              <a:gd name="connsiteY51" fmla="*/ 770430 h 1132380"/>
              <a:gd name="connsiteX52" fmla="*/ 38173 w 516804"/>
              <a:gd name="connsiteY52" fmla="*/ 794243 h 1132380"/>
              <a:gd name="connsiteX53" fmla="*/ 40554 w 516804"/>
              <a:gd name="connsiteY53" fmla="*/ 806149 h 1132380"/>
              <a:gd name="connsiteX54" fmla="*/ 42936 w 516804"/>
              <a:gd name="connsiteY54" fmla="*/ 813293 h 1132380"/>
              <a:gd name="connsiteX55" fmla="*/ 47698 w 516804"/>
              <a:gd name="connsiteY55" fmla="*/ 853774 h 1132380"/>
              <a:gd name="connsiteX56" fmla="*/ 54842 w 516804"/>
              <a:gd name="connsiteY56" fmla="*/ 879968 h 1132380"/>
              <a:gd name="connsiteX57" fmla="*/ 61986 w 516804"/>
              <a:gd name="connsiteY57" fmla="*/ 884730 h 1132380"/>
              <a:gd name="connsiteX58" fmla="*/ 71511 w 516804"/>
              <a:gd name="connsiteY58" fmla="*/ 906161 h 1132380"/>
              <a:gd name="connsiteX59" fmla="*/ 83417 w 516804"/>
              <a:gd name="connsiteY59" fmla="*/ 927593 h 1132380"/>
              <a:gd name="connsiteX60" fmla="*/ 97704 w 516804"/>
              <a:gd name="connsiteY60" fmla="*/ 937118 h 1132380"/>
              <a:gd name="connsiteX61" fmla="*/ 107229 w 516804"/>
              <a:gd name="connsiteY61" fmla="*/ 951405 h 1132380"/>
              <a:gd name="connsiteX62" fmla="*/ 111992 w 516804"/>
              <a:gd name="connsiteY62" fmla="*/ 958549 h 1132380"/>
              <a:gd name="connsiteX63" fmla="*/ 119136 w 516804"/>
              <a:gd name="connsiteY63" fmla="*/ 965693 h 1132380"/>
              <a:gd name="connsiteX64" fmla="*/ 133423 w 516804"/>
              <a:gd name="connsiteY64" fmla="*/ 994268 h 1132380"/>
              <a:gd name="connsiteX65" fmla="*/ 138186 w 516804"/>
              <a:gd name="connsiteY65" fmla="*/ 1001411 h 1132380"/>
              <a:gd name="connsiteX66" fmla="*/ 150092 w 516804"/>
              <a:gd name="connsiteY66" fmla="*/ 1022843 h 1132380"/>
              <a:gd name="connsiteX67" fmla="*/ 154854 w 516804"/>
              <a:gd name="connsiteY67" fmla="*/ 1029986 h 1132380"/>
              <a:gd name="connsiteX68" fmla="*/ 161998 w 516804"/>
              <a:gd name="connsiteY68" fmla="*/ 1034749 h 1132380"/>
              <a:gd name="connsiteX69" fmla="*/ 166761 w 516804"/>
              <a:gd name="connsiteY69" fmla="*/ 1049036 h 1132380"/>
              <a:gd name="connsiteX70" fmla="*/ 190573 w 516804"/>
              <a:gd name="connsiteY70" fmla="*/ 1084755 h 1132380"/>
              <a:gd name="connsiteX71" fmla="*/ 195336 w 516804"/>
              <a:gd name="connsiteY71" fmla="*/ 1091899 h 1132380"/>
              <a:gd name="connsiteX72" fmla="*/ 200098 w 516804"/>
              <a:gd name="connsiteY72" fmla="*/ 1099043 h 1132380"/>
              <a:gd name="connsiteX73" fmla="*/ 207242 w 516804"/>
              <a:gd name="connsiteY73" fmla="*/ 1101424 h 1132380"/>
              <a:gd name="connsiteX74" fmla="*/ 221529 w 516804"/>
              <a:gd name="connsiteY74" fmla="*/ 1110949 h 1132380"/>
              <a:gd name="connsiteX75" fmla="*/ 228673 w 516804"/>
              <a:gd name="connsiteY75" fmla="*/ 1113330 h 1132380"/>
              <a:gd name="connsiteX76" fmla="*/ 233436 w 516804"/>
              <a:gd name="connsiteY76" fmla="*/ 1120474 h 1132380"/>
              <a:gd name="connsiteX77" fmla="*/ 247723 w 516804"/>
              <a:gd name="connsiteY77" fmla="*/ 1127618 h 1132380"/>
              <a:gd name="connsiteX78" fmla="*/ 254867 w 516804"/>
              <a:gd name="connsiteY78" fmla="*/ 1132380 h 1132380"/>
              <a:gd name="connsiteX79" fmla="*/ 262011 w 516804"/>
              <a:gd name="connsiteY79" fmla="*/ 1125236 h 1132380"/>
              <a:gd name="connsiteX80" fmla="*/ 269154 w 516804"/>
              <a:gd name="connsiteY80" fmla="*/ 1120474 h 1132380"/>
              <a:gd name="connsiteX81" fmla="*/ 281061 w 516804"/>
              <a:gd name="connsiteY81" fmla="*/ 1110949 h 1132380"/>
              <a:gd name="connsiteX82" fmla="*/ 297729 w 516804"/>
              <a:gd name="connsiteY82" fmla="*/ 1089518 h 1132380"/>
              <a:gd name="connsiteX83" fmla="*/ 302492 w 516804"/>
              <a:gd name="connsiteY83" fmla="*/ 1082374 h 1132380"/>
              <a:gd name="connsiteX84" fmla="*/ 307254 w 516804"/>
              <a:gd name="connsiteY84" fmla="*/ 1075230 h 1132380"/>
              <a:gd name="connsiteX85" fmla="*/ 314398 w 516804"/>
              <a:gd name="connsiteY85" fmla="*/ 1070468 h 1132380"/>
              <a:gd name="connsiteX86" fmla="*/ 333448 w 516804"/>
              <a:gd name="connsiteY86" fmla="*/ 1041893 h 1132380"/>
              <a:gd name="connsiteX87" fmla="*/ 347736 w 516804"/>
              <a:gd name="connsiteY87" fmla="*/ 1032368 h 1132380"/>
              <a:gd name="connsiteX88" fmla="*/ 354879 w 516804"/>
              <a:gd name="connsiteY88" fmla="*/ 1015699 h 1132380"/>
              <a:gd name="connsiteX89" fmla="*/ 366786 w 516804"/>
              <a:gd name="connsiteY89" fmla="*/ 1001411 h 1132380"/>
              <a:gd name="connsiteX90" fmla="*/ 383454 w 516804"/>
              <a:gd name="connsiteY90" fmla="*/ 982361 h 1132380"/>
              <a:gd name="connsiteX91" fmla="*/ 390598 w 516804"/>
              <a:gd name="connsiteY91" fmla="*/ 968074 h 1132380"/>
              <a:gd name="connsiteX92" fmla="*/ 397742 w 516804"/>
              <a:gd name="connsiteY92" fmla="*/ 963311 h 1132380"/>
              <a:gd name="connsiteX93" fmla="*/ 409648 w 516804"/>
              <a:gd name="connsiteY93" fmla="*/ 941880 h 1132380"/>
              <a:gd name="connsiteX94" fmla="*/ 416792 w 516804"/>
              <a:gd name="connsiteY94" fmla="*/ 937118 h 1132380"/>
              <a:gd name="connsiteX95" fmla="*/ 426317 w 516804"/>
              <a:gd name="connsiteY95" fmla="*/ 925211 h 1132380"/>
              <a:gd name="connsiteX96" fmla="*/ 428698 w 516804"/>
              <a:gd name="connsiteY96" fmla="*/ 918068 h 1132380"/>
              <a:gd name="connsiteX97" fmla="*/ 433461 w 516804"/>
              <a:gd name="connsiteY97" fmla="*/ 910924 h 1132380"/>
              <a:gd name="connsiteX98" fmla="*/ 438223 w 516804"/>
              <a:gd name="connsiteY98" fmla="*/ 896636 h 1132380"/>
              <a:gd name="connsiteX99" fmla="*/ 440604 w 516804"/>
              <a:gd name="connsiteY99" fmla="*/ 889493 h 1132380"/>
              <a:gd name="connsiteX100" fmla="*/ 445367 w 516804"/>
              <a:gd name="connsiteY100" fmla="*/ 882349 h 1132380"/>
              <a:gd name="connsiteX101" fmla="*/ 452511 w 516804"/>
              <a:gd name="connsiteY101" fmla="*/ 868061 h 1132380"/>
              <a:gd name="connsiteX102" fmla="*/ 457273 w 516804"/>
              <a:gd name="connsiteY102" fmla="*/ 853774 h 1132380"/>
              <a:gd name="connsiteX103" fmla="*/ 459654 w 516804"/>
              <a:gd name="connsiteY103" fmla="*/ 846630 h 1132380"/>
              <a:gd name="connsiteX104" fmla="*/ 464417 w 516804"/>
              <a:gd name="connsiteY104" fmla="*/ 839486 h 1132380"/>
              <a:gd name="connsiteX105" fmla="*/ 471561 w 516804"/>
              <a:gd name="connsiteY105" fmla="*/ 815674 h 1132380"/>
              <a:gd name="connsiteX106" fmla="*/ 473942 w 516804"/>
              <a:gd name="connsiteY106" fmla="*/ 808530 h 1132380"/>
              <a:gd name="connsiteX107" fmla="*/ 476323 w 516804"/>
              <a:gd name="connsiteY107" fmla="*/ 801386 h 1132380"/>
              <a:gd name="connsiteX108" fmla="*/ 481086 w 516804"/>
              <a:gd name="connsiteY108" fmla="*/ 794243 h 1132380"/>
              <a:gd name="connsiteX109" fmla="*/ 485848 w 516804"/>
              <a:gd name="connsiteY109" fmla="*/ 779955 h 1132380"/>
              <a:gd name="connsiteX110" fmla="*/ 492992 w 516804"/>
              <a:gd name="connsiteY110" fmla="*/ 746618 h 1132380"/>
              <a:gd name="connsiteX111" fmla="*/ 497754 w 516804"/>
              <a:gd name="connsiteY111" fmla="*/ 732330 h 1132380"/>
              <a:gd name="connsiteX112" fmla="*/ 500136 w 516804"/>
              <a:gd name="connsiteY112" fmla="*/ 725186 h 1132380"/>
              <a:gd name="connsiteX113" fmla="*/ 502517 w 516804"/>
              <a:gd name="connsiteY113" fmla="*/ 715661 h 1132380"/>
              <a:gd name="connsiteX114" fmla="*/ 504898 w 516804"/>
              <a:gd name="connsiteY114" fmla="*/ 694230 h 1132380"/>
              <a:gd name="connsiteX115" fmla="*/ 509661 w 516804"/>
              <a:gd name="connsiteY115" fmla="*/ 637080 h 1132380"/>
              <a:gd name="connsiteX116" fmla="*/ 514423 w 516804"/>
              <a:gd name="connsiteY116" fmla="*/ 618030 h 1132380"/>
              <a:gd name="connsiteX117" fmla="*/ 516804 w 516804"/>
              <a:gd name="connsiteY117" fmla="*/ 591836 h 1132380"/>
              <a:gd name="connsiteX118" fmla="*/ 514423 w 516804"/>
              <a:gd name="connsiteY118" fmla="*/ 525161 h 1132380"/>
              <a:gd name="connsiteX119" fmla="*/ 512042 w 516804"/>
              <a:gd name="connsiteY119" fmla="*/ 513255 h 1132380"/>
              <a:gd name="connsiteX120" fmla="*/ 507279 w 516804"/>
              <a:gd name="connsiteY120" fmla="*/ 487061 h 1132380"/>
              <a:gd name="connsiteX121" fmla="*/ 502517 w 516804"/>
              <a:gd name="connsiteY121" fmla="*/ 444199 h 1132380"/>
              <a:gd name="connsiteX122" fmla="*/ 500136 w 516804"/>
              <a:gd name="connsiteY122" fmla="*/ 432293 h 1132380"/>
              <a:gd name="connsiteX123" fmla="*/ 495373 w 516804"/>
              <a:gd name="connsiteY123" fmla="*/ 384668 h 1132380"/>
              <a:gd name="connsiteX124" fmla="*/ 492992 w 516804"/>
              <a:gd name="connsiteY124" fmla="*/ 377524 h 1132380"/>
              <a:gd name="connsiteX125" fmla="*/ 490611 w 516804"/>
              <a:gd name="connsiteY125" fmla="*/ 363236 h 1132380"/>
              <a:gd name="connsiteX126" fmla="*/ 485848 w 516804"/>
              <a:gd name="connsiteY126" fmla="*/ 346568 h 1132380"/>
              <a:gd name="connsiteX127" fmla="*/ 483467 w 516804"/>
              <a:gd name="connsiteY127" fmla="*/ 337043 h 1132380"/>
              <a:gd name="connsiteX128" fmla="*/ 481086 w 516804"/>
              <a:gd name="connsiteY128" fmla="*/ 329899 h 1132380"/>
              <a:gd name="connsiteX129" fmla="*/ 471561 w 516804"/>
              <a:gd name="connsiteY129" fmla="*/ 315611 h 1132380"/>
              <a:gd name="connsiteX130" fmla="*/ 464417 w 516804"/>
              <a:gd name="connsiteY130" fmla="*/ 294180 h 1132380"/>
              <a:gd name="connsiteX131" fmla="*/ 459654 w 516804"/>
              <a:gd name="connsiteY131" fmla="*/ 279893 h 1132380"/>
              <a:gd name="connsiteX132" fmla="*/ 454892 w 516804"/>
              <a:gd name="connsiteY132" fmla="*/ 270368 h 1132380"/>
              <a:gd name="connsiteX133" fmla="*/ 450129 w 516804"/>
              <a:gd name="connsiteY133" fmla="*/ 256080 h 1132380"/>
              <a:gd name="connsiteX134" fmla="*/ 440604 w 516804"/>
              <a:gd name="connsiteY134" fmla="*/ 239411 h 1132380"/>
              <a:gd name="connsiteX135" fmla="*/ 431079 w 516804"/>
              <a:gd name="connsiteY135" fmla="*/ 225124 h 1132380"/>
              <a:gd name="connsiteX136" fmla="*/ 423936 w 516804"/>
              <a:gd name="connsiteY136" fmla="*/ 210836 h 1132380"/>
              <a:gd name="connsiteX137" fmla="*/ 414411 w 516804"/>
              <a:gd name="connsiteY137" fmla="*/ 196549 h 1132380"/>
              <a:gd name="connsiteX138" fmla="*/ 412029 w 516804"/>
              <a:gd name="connsiteY138" fmla="*/ 189405 h 1132380"/>
              <a:gd name="connsiteX139" fmla="*/ 402504 w 516804"/>
              <a:gd name="connsiteY139" fmla="*/ 175118 h 1132380"/>
              <a:gd name="connsiteX140" fmla="*/ 397742 w 516804"/>
              <a:gd name="connsiteY140" fmla="*/ 167974 h 1132380"/>
              <a:gd name="connsiteX141" fmla="*/ 392979 w 516804"/>
              <a:gd name="connsiteY141" fmla="*/ 158449 h 1132380"/>
              <a:gd name="connsiteX142" fmla="*/ 390598 w 516804"/>
              <a:gd name="connsiteY142" fmla="*/ 151305 h 1132380"/>
              <a:gd name="connsiteX143" fmla="*/ 381073 w 516804"/>
              <a:gd name="connsiteY143" fmla="*/ 137018 h 1132380"/>
              <a:gd name="connsiteX144" fmla="*/ 371548 w 516804"/>
              <a:gd name="connsiteY144" fmla="*/ 122730 h 1132380"/>
              <a:gd name="connsiteX145" fmla="*/ 369167 w 516804"/>
              <a:gd name="connsiteY145" fmla="*/ 115586 h 1132380"/>
              <a:gd name="connsiteX146" fmla="*/ 354879 w 516804"/>
              <a:gd name="connsiteY146" fmla="*/ 94155 h 1132380"/>
              <a:gd name="connsiteX147" fmla="*/ 350117 w 516804"/>
              <a:gd name="connsiteY147" fmla="*/ 87011 h 1132380"/>
              <a:gd name="connsiteX148" fmla="*/ 335829 w 516804"/>
              <a:gd name="connsiteY148" fmla="*/ 77486 h 1132380"/>
              <a:gd name="connsiteX149" fmla="*/ 331067 w 516804"/>
              <a:gd name="connsiteY149" fmla="*/ 70343 h 1132380"/>
              <a:gd name="connsiteX150" fmla="*/ 323923 w 516804"/>
              <a:gd name="connsiteY150" fmla="*/ 67961 h 1132380"/>
              <a:gd name="connsiteX151" fmla="*/ 309636 w 516804"/>
              <a:gd name="connsiteY151" fmla="*/ 58436 h 1132380"/>
              <a:gd name="connsiteX152" fmla="*/ 302492 w 516804"/>
              <a:gd name="connsiteY152" fmla="*/ 53674 h 1132380"/>
              <a:gd name="connsiteX153" fmla="*/ 295348 w 516804"/>
              <a:gd name="connsiteY153" fmla="*/ 48911 h 1132380"/>
              <a:gd name="connsiteX154" fmla="*/ 290586 w 516804"/>
              <a:gd name="connsiteY154" fmla="*/ 41768 h 1132380"/>
              <a:gd name="connsiteX155" fmla="*/ 283442 w 516804"/>
              <a:gd name="connsiteY155" fmla="*/ 37005 h 1132380"/>
              <a:gd name="connsiteX156" fmla="*/ 254867 w 516804"/>
              <a:gd name="connsiteY156" fmla="*/ 1286 h 113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516804" h="1132380">
                <a:moveTo>
                  <a:pt x="254867" y="1286"/>
                </a:moveTo>
                <a:cubicBezTo>
                  <a:pt x="248120" y="-3476"/>
                  <a:pt x="247101" y="6360"/>
                  <a:pt x="242961" y="8430"/>
                </a:cubicBezTo>
                <a:cubicBezTo>
                  <a:pt x="240716" y="9553"/>
                  <a:pt x="238011" y="9592"/>
                  <a:pt x="235817" y="10811"/>
                </a:cubicBezTo>
                <a:cubicBezTo>
                  <a:pt x="230813" y="13591"/>
                  <a:pt x="226292" y="17161"/>
                  <a:pt x="221529" y="20336"/>
                </a:cubicBezTo>
                <a:lnTo>
                  <a:pt x="214386" y="25099"/>
                </a:lnTo>
                <a:lnTo>
                  <a:pt x="207242" y="29861"/>
                </a:lnTo>
                <a:lnTo>
                  <a:pt x="188192" y="58436"/>
                </a:lnTo>
                <a:cubicBezTo>
                  <a:pt x="186604" y="60817"/>
                  <a:pt x="185810" y="63992"/>
                  <a:pt x="183429" y="65580"/>
                </a:cubicBezTo>
                <a:lnTo>
                  <a:pt x="176286" y="70343"/>
                </a:lnTo>
                <a:cubicBezTo>
                  <a:pt x="175492" y="72724"/>
                  <a:pt x="175027" y="75241"/>
                  <a:pt x="173904" y="77486"/>
                </a:cubicBezTo>
                <a:cubicBezTo>
                  <a:pt x="172624" y="80046"/>
                  <a:pt x="170304" y="82015"/>
                  <a:pt x="169142" y="84630"/>
                </a:cubicBezTo>
                <a:cubicBezTo>
                  <a:pt x="160790" y="103422"/>
                  <a:pt x="170086" y="95113"/>
                  <a:pt x="157236" y="103680"/>
                </a:cubicBezTo>
                <a:lnTo>
                  <a:pt x="147711" y="117968"/>
                </a:lnTo>
                <a:cubicBezTo>
                  <a:pt x="146124" y="120349"/>
                  <a:pt x="145329" y="123523"/>
                  <a:pt x="142948" y="125111"/>
                </a:cubicBezTo>
                <a:lnTo>
                  <a:pt x="135804" y="129874"/>
                </a:lnTo>
                <a:cubicBezTo>
                  <a:pt x="135010" y="132255"/>
                  <a:pt x="134642" y="134824"/>
                  <a:pt x="133423" y="137018"/>
                </a:cubicBezTo>
                <a:cubicBezTo>
                  <a:pt x="130643" y="142021"/>
                  <a:pt x="123898" y="151305"/>
                  <a:pt x="123898" y="151305"/>
                </a:cubicBezTo>
                <a:cubicBezTo>
                  <a:pt x="117915" y="169258"/>
                  <a:pt x="125985" y="147132"/>
                  <a:pt x="116754" y="165593"/>
                </a:cubicBezTo>
                <a:cubicBezTo>
                  <a:pt x="115632" y="167838"/>
                  <a:pt x="115941" y="170776"/>
                  <a:pt x="114373" y="172736"/>
                </a:cubicBezTo>
                <a:cubicBezTo>
                  <a:pt x="112585" y="174971"/>
                  <a:pt x="109610" y="175911"/>
                  <a:pt x="107229" y="177499"/>
                </a:cubicBezTo>
                <a:cubicBezTo>
                  <a:pt x="105293" y="183309"/>
                  <a:pt x="104702" y="187170"/>
                  <a:pt x="100086" y="191786"/>
                </a:cubicBezTo>
                <a:cubicBezTo>
                  <a:pt x="98062" y="193810"/>
                  <a:pt x="95323" y="194961"/>
                  <a:pt x="92942" y="196549"/>
                </a:cubicBezTo>
                <a:cubicBezTo>
                  <a:pt x="86957" y="214506"/>
                  <a:pt x="95727" y="193068"/>
                  <a:pt x="83417" y="208455"/>
                </a:cubicBezTo>
                <a:cubicBezTo>
                  <a:pt x="81849" y="210415"/>
                  <a:pt x="82255" y="213405"/>
                  <a:pt x="81036" y="215599"/>
                </a:cubicBezTo>
                <a:cubicBezTo>
                  <a:pt x="78256" y="220602"/>
                  <a:pt x="73321" y="224456"/>
                  <a:pt x="71511" y="229886"/>
                </a:cubicBezTo>
                <a:lnTo>
                  <a:pt x="66748" y="244174"/>
                </a:lnTo>
                <a:cubicBezTo>
                  <a:pt x="65954" y="246555"/>
                  <a:pt x="64976" y="248883"/>
                  <a:pt x="64367" y="251318"/>
                </a:cubicBezTo>
                <a:cubicBezTo>
                  <a:pt x="60768" y="265717"/>
                  <a:pt x="63023" y="257732"/>
                  <a:pt x="57223" y="275130"/>
                </a:cubicBezTo>
                <a:cubicBezTo>
                  <a:pt x="56429" y="277511"/>
                  <a:pt x="56234" y="280186"/>
                  <a:pt x="54842" y="282274"/>
                </a:cubicBezTo>
                <a:lnTo>
                  <a:pt x="50079" y="289418"/>
                </a:lnTo>
                <a:lnTo>
                  <a:pt x="45317" y="303705"/>
                </a:lnTo>
                <a:cubicBezTo>
                  <a:pt x="44523" y="306086"/>
                  <a:pt x="43545" y="308414"/>
                  <a:pt x="42936" y="310849"/>
                </a:cubicBezTo>
                <a:lnTo>
                  <a:pt x="38173" y="329899"/>
                </a:lnTo>
                <a:lnTo>
                  <a:pt x="35792" y="339424"/>
                </a:lnTo>
                <a:cubicBezTo>
                  <a:pt x="34998" y="342599"/>
                  <a:pt x="34446" y="345844"/>
                  <a:pt x="33411" y="348949"/>
                </a:cubicBezTo>
                <a:lnTo>
                  <a:pt x="28648" y="363236"/>
                </a:lnTo>
                <a:cubicBezTo>
                  <a:pt x="27854" y="365617"/>
                  <a:pt x="27659" y="368292"/>
                  <a:pt x="26267" y="370380"/>
                </a:cubicBezTo>
                <a:lnTo>
                  <a:pt x="21504" y="377524"/>
                </a:lnTo>
                <a:lnTo>
                  <a:pt x="16742" y="391811"/>
                </a:lnTo>
                <a:cubicBezTo>
                  <a:pt x="15948" y="394192"/>
                  <a:pt x="14970" y="396520"/>
                  <a:pt x="14361" y="398955"/>
                </a:cubicBezTo>
                <a:cubicBezTo>
                  <a:pt x="12773" y="405305"/>
                  <a:pt x="11668" y="411795"/>
                  <a:pt x="9598" y="418005"/>
                </a:cubicBezTo>
                <a:lnTo>
                  <a:pt x="4836" y="432293"/>
                </a:lnTo>
                <a:cubicBezTo>
                  <a:pt x="3638" y="443076"/>
                  <a:pt x="73" y="473353"/>
                  <a:pt x="73" y="482299"/>
                </a:cubicBezTo>
                <a:cubicBezTo>
                  <a:pt x="73" y="563625"/>
                  <a:pt x="-975" y="550129"/>
                  <a:pt x="4836" y="596599"/>
                </a:cubicBezTo>
                <a:cubicBezTo>
                  <a:pt x="4867" y="597543"/>
                  <a:pt x="4445" y="662378"/>
                  <a:pt x="9598" y="684705"/>
                </a:cubicBezTo>
                <a:cubicBezTo>
                  <a:pt x="10727" y="689597"/>
                  <a:pt x="12773" y="694230"/>
                  <a:pt x="14361" y="698993"/>
                </a:cubicBezTo>
                <a:lnTo>
                  <a:pt x="19123" y="713280"/>
                </a:lnTo>
                <a:cubicBezTo>
                  <a:pt x="19917" y="716455"/>
                  <a:pt x="20564" y="719670"/>
                  <a:pt x="21504" y="722805"/>
                </a:cubicBezTo>
                <a:cubicBezTo>
                  <a:pt x="22947" y="727614"/>
                  <a:pt x="24679" y="732330"/>
                  <a:pt x="26267" y="737093"/>
                </a:cubicBezTo>
                <a:lnTo>
                  <a:pt x="28648" y="744236"/>
                </a:lnTo>
                <a:cubicBezTo>
                  <a:pt x="29442" y="750586"/>
                  <a:pt x="29884" y="756990"/>
                  <a:pt x="31029" y="763286"/>
                </a:cubicBezTo>
                <a:cubicBezTo>
                  <a:pt x="31478" y="765756"/>
                  <a:pt x="32847" y="767984"/>
                  <a:pt x="33411" y="770430"/>
                </a:cubicBezTo>
                <a:cubicBezTo>
                  <a:pt x="35231" y="778318"/>
                  <a:pt x="36586" y="786305"/>
                  <a:pt x="38173" y="794243"/>
                </a:cubicBezTo>
                <a:cubicBezTo>
                  <a:pt x="38967" y="798212"/>
                  <a:pt x="39274" y="802310"/>
                  <a:pt x="40554" y="806149"/>
                </a:cubicBezTo>
                <a:lnTo>
                  <a:pt x="42936" y="813293"/>
                </a:lnTo>
                <a:cubicBezTo>
                  <a:pt x="46873" y="852665"/>
                  <a:pt x="43487" y="822190"/>
                  <a:pt x="47698" y="853774"/>
                </a:cubicBezTo>
                <a:cubicBezTo>
                  <a:pt x="49215" y="865152"/>
                  <a:pt x="47074" y="872201"/>
                  <a:pt x="54842" y="879968"/>
                </a:cubicBezTo>
                <a:cubicBezTo>
                  <a:pt x="56866" y="881992"/>
                  <a:pt x="59605" y="883143"/>
                  <a:pt x="61986" y="884730"/>
                </a:cubicBezTo>
                <a:cubicBezTo>
                  <a:pt x="67653" y="901733"/>
                  <a:pt x="63963" y="894841"/>
                  <a:pt x="71511" y="906161"/>
                </a:cubicBezTo>
                <a:cubicBezTo>
                  <a:pt x="75744" y="918862"/>
                  <a:pt x="73792" y="920107"/>
                  <a:pt x="83417" y="927593"/>
                </a:cubicBezTo>
                <a:cubicBezTo>
                  <a:pt x="87935" y="931107"/>
                  <a:pt x="97704" y="937118"/>
                  <a:pt x="97704" y="937118"/>
                </a:cubicBezTo>
                <a:lnTo>
                  <a:pt x="107229" y="951405"/>
                </a:lnTo>
                <a:cubicBezTo>
                  <a:pt x="108817" y="953786"/>
                  <a:pt x="109968" y="956525"/>
                  <a:pt x="111992" y="958549"/>
                </a:cubicBezTo>
                <a:lnTo>
                  <a:pt x="119136" y="965693"/>
                </a:lnTo>
                <a:cubicBezTo>
                  <a:pt x="125707" y="985408"/>
                  <a:pt x="121115" y="975806"/>
                  <a:pt x="133423" y="994268"/>
                </a:cubicBezTo>
                <a:lnTo>
                  <a:pt x="138186" y="1001411"/>
                </a:lnTo>
                <a:cubicBezTo>
                  <a:pt x="142377" y="1013985"/>
                  <a:pt x="139175" y="1006467"/>
                  <a:pt x="150092" y="1022843"/>
                </a:cubicBezTo>
                <a:cubicBezTo>
                  <a:pt x="151679" y="1025224"/>
                  <a:pt x="152473" y="1028399"/>
                  <a:pt x="154854" y="1029986"/>
                </a:cubicBezTo>
                <a:lnTo>
                  <a:pt x="161998" y="1034749"/>
                </a:lnTo>
                <a:cubicBezTo>
                  <a:pt x="163586" y="1039511"/>
                  <a:pt x="163976" y="1044859"/>
                  <a:pt x="166761" y="1049036"/>
                </a:cubicBezTo>
                <a:lnTo>
                  <a:pt x="190573" y="1084755"/>
                </a:lnTo>
                <a:lnTo>
                  <a:pt x="195336" y="1091899"/>
                </a:lnTo>
                <a:cubicBezTo>
                  <a:pt x="196923" y="1094280"/>
                  <a:pt x="197383" y="1098138"/>
                  <a:pt x="200098" y="1099043"/>
                </a:cubicBezTo>
                <a:cubicBezTo>
                  <a:pt x="202479" y="1099837"/>
                  <a:pt x="205048" y="1100205"/>
                  <a:pt x="207242" y="1101424"/>
                </a:cubicBezTo>
                <a:cubicBezTo>
                  <a:pt x="212245" y="1104204"/>
                  <a:pt x="216099" y="1109139"/>
                  <a:pt x="221529" y="1110949"/>
                </a:cubicBezTo>
                <a:lnTo>
                  <a:pt x="228673" y="1113330"/>
                </a:lnTo>
                <a:cubicBezTo>
                  <a:pt x="230261" y="1115711"/>
                  <a:pt x="231412" y="1118450"/>
                  <a:pt x="233436" y="1120474"/>
                </a:cubicBezTo>
                <a:cubicBezTo>
                  <a:pt x="240257" y="1127295"/>
                  <a:pt x="239979" y="1123746"/>
                  <a:pt x="247723" y="1127618"/>
                </a:cubicBezTo>
                <a:cubicBezTo>
                  <a:pt x="250283" y="1128898"/>
                  <a:pt x="252486" y="1130793"/>
                  <a:pt x="254867" y="1132380"/>
                </a:cubicBezTo>
                <a:cubicBezTo>
                  <a:pt x="257248" y="1129999"/>
                  <a:pt x="259424" y="1127392"/>
                  <a:pt x="262011" y="1125236"/>
                </a:cubicBezTo>
                <a:cubicBezTo>
                  <a:pt x="264209" y="1123404"/>
                  <a:pt x="267131" y="1122497"/>
                  <a:pt x="269154" y="1120474"/>
                </a:cubicBezTo>
                <a:cubicBezTo>
                  <a:pt x="279925" y="1109703"/>
                  <a:pt x="267154" y="1115584"/>
                  <a:pt x="281061" y="1110949"/>
                </a:cubicBezTo>
                <a:cubicBezTo>
                  <a:pt x="292251" y="1099757"/>
                  <a:pt x="286336" y="1106607"/>
                  <a:pt x="297729" y="1089518"/>
                </a:cubicBezTo>
                <a:lnTo>
                  <a:pt x="302492" y="1082374"/>
                </a:lnTo>
                <a:cubicBezTo>
                  <a:pt x="304079" y="1079993"/>
                  <a:pt x="304873" y="1076817"/>
                  <a:pt x="307254" y="1075230"/>
                </a:cubicBezTo>
                <a:lnTo>
                  <a:pt x="314398" y="1070468"/>
                </a:lnTo>
                <a:cubicBezTo>
                  <a:pt x="319391" y="1055489"/>
                  <a:pt x="318160" y="1052085"/>
                  <a:pt x="333448" y="1041893"/>
                </a:cubicBezTo>
                <a:lnTo>
                  <a:pt x="347736" y="1032368"/>
                </a:lnTo>
                <a:cubicBezTo>
                  <a:pt x="359694" y="1014428"/>
                  <a:pt x="345650" y="1037232"/>
                  <a:pt x="354879" y="1015699"/>
                </a:cubicBezTo>
                <a:cubicBezTo>
                  <a:pt x="358360" y="1007578"/>
                  <a:pt x="361325" y="1008432"/>
                  <a:pt x="366786" y="1001411"/>
                </a:cubicBezTo>
                <a:cubicBezTo>
                  <a:pt x="381746" y="982177"/>
                  <a:pt x="369625" y="991582"/>
                  <a:pt x="383454" y="982361"/>
                </a:cubicBezTo>
                <a:cubicBezTo>
                  <a:pt x="385391" y="976553"/>
                  <a:pt x="385984" y="972689"/>
                  <a:pt x="390598" y="968074"/>
                </a:cubicBezTo>
                <a:cubicBezTo>
                  <a:pt x="392622" y="966050"/>
                  <a:pt x="395361" y="964899"/>
                  <a:pt x="397742" y="963311"/>
                </a:cubicBezTo>
                <a:cubicBezTo>
                  <a:pt x="400223" y="955867"/>
                  <a:pt x="402630" y="946558"/>
                  <a:pt x="409648" y="941880"/>
                </a:cubicBezTo>
                <a:lnTo>
                  <a:pt x="416792" y="937118"/>
                </a:lnTo>
                <a:cubicBezTo>
                  <a:pt x="422776" y="919164"/>
                  <a:pt x="414008" y="940597"/>
                  <a:pt x="426317" y="925211"/>
                </a:cubicBezTo>
                <a:cubicBezTo>
                  <a:pt x="427885" y="923251"/>
                  <a:pt x="427576" y="920313"/>
                  <a:pt x="428698" y="918068"/>
                </a:cubicBezTo>
                <a:cubicBezTo>
                  <a:pt x="429978" y="915508"/>
                  <a:pt x="431873" y="913305"/>
                  <a:pt x="433461" y="910924"/>
                </a:cubicBezTo>
                <a:lnTo>
                  <a:pt x="438223" y="896636"/>
                </a:lnTo>
                <a:cubicBezTo>
                  <a:pt x="439017" y="894255"/>
                  <a:pt x="439212" y="891581"/>
                  <a:pt x="440604" y="889493"/>
                </a:cubicBezTo>
                <a:lnTo>
                  <a:pt x="445367" y="882349"/>
                </a:lnTo>
                <a:cubicBezTo>
                  <a:pt x="454049" y="856300"/>
                  <a:pt x="440203" y="895753"/>
                  <a:pt x="452511" y="868061"/>
                </a:cubicBezTo>
                <a:cubicBezTo>
                  <a:pt x="454550" y="863474"/>
                  <a:pt x="455686" y="858536"/>
                  <a:pt x="457273" y="853774"/>
                </a:cubicBezTo>
                <a:cubicBezTo>
                  <a:pt x="458067" y="851393"/>
                  <a:pt x="458262" y="848718"/>
                  <a:pt x="459654" y="846630"/>
                </a:cubicBezTo>
                <a:lnTo>
                  <a:pt x="464417" y="839486"/>
                </a:lnTo>
                <a:cubicBezTo>
                  <a:pt x="468016" y="825087"/>
                  <a:pt x="465761" y="833072"/>
                  <a:pt x="471561" y="815674"/>
                </a:cubicBezTo>
                <a:lnTo>
                  <a:pt x="473942" y="808530"/>
                </a:lnTo>
                <a:cubicBezTo>
                  <a:pt x="474736" y="806149"/>
                  <a:pt x="474930" y="803474"/>
                  <a:pt x="476323" y="801386"/>
                </a:cubicBezTo>
                <a:lnTo>
                  <a:pt x="481086" y="794243"/>
                </a:lnTo>
                <a:cubicBezTo>
                  <a:pt x="482673" y="789480"/>
                  <a:pt x="484863" y="784878"/>
                  <a:pt x="485848" y="779955"/>
                </a:cubicBezTo>
                <a:cubicBezTo>
                  <a:pt x="486952" y="774433"/>
                  <a:pt x="490387" y="755303"/>
                  <a:pt x="492992" y="746618"/>
                </a:cubicBezTo>
                <a:cubicBezTo>
                  <a:pt x="494434" y="741809"/>
                  <a:pt x="496166" y="737093"/>
                  <a:pt x="497754" y="732330"/>
                </a:cubicBezTo>
                <a:cubicBezTo>
                  <a:pt x="498548" y="729949"/>
                  <a:pt x="499527" y="727621"/>
                  <a:pt x="500136" y="725186"/>
                </a:cubicBezTo>
                <a:lnTo>
                  <a:pt x="502517" y="715661"/>
                </a:lnTo>
                <a:cubicBezTo>
                  <a:pt x="503311" y="708517"/>
                  <a:pt x="504247" y="701388"/>
                  <a:pt x="504898" y="694230"/>
                </a:cubicBezTo>
                <a:cubicBezTo>
                  <a:pt x="506629" y="675192"/>
                  <a:pt x="505025" y="655625"/>
                  <a:pt x="509661" y="637080"/>
                </a:cubicBezTo>
                <a:lnTo>
                  <a:pt x="514423" y="618030"/>
                </a:lnTo>
                <a:cubicBezTo>
                  <a:pt x="515217" y="609299"/>
                  <a:pt x="516804" y="600603"/>
                  <a:pt x="516804" y="591836"/>
                </a:cubicBezTo>
                <a:cubicBezTo>
                  <a:pt x="516804" y="569597"/>
                  <a:pt x="515768" y="547359"/>
                  <a:pt x="514423" y="525161"/>
                </a:cubicBezTo>
                <a:cubicBezTo>
                  <a:pt x="514178" y="521121"/>
                  <a:pt x="512707" y="517247"/>
                  <a:pt x="512042" y="513255"/>
                </a:cubicBezTo>
                <a:cubicBezTo>
                  <a:pt x="507777" y="487665"/>
                  <a:pt x="511851" y="505344"/>
                  <a:pt x="507279" y="487061"/>
                </a:cubicBezTo>
                <a:cubicBezTo>
                  <a:pt x="506062" y="474889"/>
                  <a:pt x="504443" y="456718"/>
                  <a:pt x="502517" y="444199"/>
                </a:cubicBezTo>
                <a:cubicBezTo>
                  <a:pt x="501902" y="440199"/>
                  <a:pt x="500930" y="436262"/>
                  <a:pt x="500136" y="432293"/>
                </a:cubicBezTo>
                <a:cubicBezTo>
                  <a:pt x="499556" y="425918"/>
                  <a:pt x="496711" y="392696"/>
                  <a:pt x="495373" y="384668"/>
                </a:cubicBezTo>
                <a:cubicBezTo>
                  <a:pt x="494960" y="382192"/>
                  <a:pt x="493536" y="379974"/>
                  <a:pt x="492992" y="377524"/>
                </a:cubicBezTo>
                <a:cubicBezTo>
                  <a:pt x="491945" y="372811"/>
                  <a:pt x="491558" y="367971"/>
                  <a:pt x="490611" y="363236"/>
                </a:cubicBezTo>
                <a:cubicBezTo>
                  <a:pt x="488131" y="350835"/>
                  <a:pt x="488873" y="357155"/>
                  <a:pt x="485848" y="346568"/>
                </a:cubicBezTo>
                <a:cubicBezTo>
                  <a:pt x="484949" y="343421"/>
                  <a:pt x="484366" y="340190"/>
                  <a:pt x="483467" y="337043"/>
                </a:cubicBezTo>
                <a:cubicBezTo>
                  <a:pt x="482777" y="334629"/>
                  <a:pt x="482305" y="332093"/>
                  <a:pt x="481086" y="329899"/>
                </a:cubicBezTo>
                <a:cubicBezTo>
                  <a:pt x="478306" y="324895"/>
                  <a:pt x="473371" y="321041"/>
                  <a:pt x="471561" y="315611"/>
                </a:cubicBezTo>
                <a:lnTo>
                  <a:pt x="464417" y="294180"/>
                </a:lnTo>
                <a:cubicBezTo>
                  <a:pt x="464413" y="294169"/>
                  <a:pt x="459659" y="279904"/>
                  <a:pt x="459654" y="279893"/>
                </a:cubicBezTo>
                <a:cubicBezTo>
                  <a:pt x="458067" y="276718"/>
                  <a:pt x="456210" y="273664"/>
                  <a:pt x="454892" y="270368"/>
                </a:cubicBezTo>
                <a:cubicBezTo>
                  <a:pt x="453028" y="265707"/>
                  <a:pt x="452914" y="260257"/>
                  <a:pt x="450129" y="256080"/>
                </a:cubicBezTo>
                <a:cubicBezTo>
                  <a:pt x="433640" y="231343"/>
                  <a:pt x="458751" y="269654"/>
                  <a:pt x="440604" y="239411"/>
                </a:cubicBezTo>
                <a:cubicBezTo>
                  <a:pt x="437659" y="234503"/>
                  <a:pt x="434254" y="229886"/>
                  <a:pt x="431079" y="225124"/>
                </a:cubicBezTo>
                <a:cubicBezTo>
                  <a:pt x="409937" y="193410"/>
                  <a:pt x="440368" y="240413"/>
                  <a:pt x="423936" y="210836"/>
                </a:cubicBezTo>
                <a:cubicBezTo>
                  <a:pt x="421156" y="205833"/>
                  <a:pt x="416221" y="201979"/>
                  <a:pt x="414411" y="196549"/>
                </a:cubicBezTo>
                <a:cubicBezTo>
                  <a:pt x="413617" y="194168"/>
                  <a:pt x="413248" y="191599"/>
                  <a:pt x="412029" y="189405"/>
                </a:cubicBezTo>
                <a:cubicBezTo>
                  <a:pt x="409249" y="184402"/>
                  <a:pt x="405679" y="179880"/>
                  <a:pt x="402504" y="175118"/>
                </a:cubicBezTo>
                <a:cubicBezTo>
                  <a:pt x="400917" y="172737"/>
                  <a:pt x="399022" y="170534"/>
                  <a:pt x="397742" y="167974"/>
                </a:cubicBezTo>
                <a:cubicBezTo>
                  <a:pt x="396154" y="164799"/>
                  <a:pt x="394377" y="161712"/>
                  <a:pt x="392979" y="158449"/>
                </a:cubicBezTo>
                <a:cubicBezTo>
                  <a:pt x="391990" y="156142"/>
                  <a:pt x="391817" y="153499"/>
                  <a:pt x="390598" y="151305"/>
                </a:cubicBezTo>
                <a:cubicBezTo>
                  <a:pt x="387818" y="146302"/>
                  <a:pt x="381073" y="137018"/>
                  <a:pt x="381073" y="137018"/>
                </a:cubicBezTo>
                <a:cubicBezTo>
                  <a:pt x="375412" y="120031"/>
                  <a:pt x="383439" y="140568"/>
                  <a:pt x="371548" y="122730"/>
                </a:cubicBezTo>
                <a:cubicBezTo>
                  <a:pt x="370156" y="120641"/>
                  <a:pt x="370386" y="117780"/>
                  <a:pt x="369167" y="115586"/>
                </a:cubicBezTo>
                <a:cubicBezTo>
                  <a:pt x="369163" y="115578"/>
                  <a:pt x="357263" y="97730"/>
                  <a:pt x="354879" y="94155"/>
                </a:cubicBezTo>
                <a:cubicBezTo>
                  <a:pt x="353292" y="91774"/>
                  <a:pt x="352498" y="88598"/>
                  <a:pt x="350117" y="87011"/>
                </a:cubicBezTo>
                <a:lnTo>
                  <a:pt x="335829" y="77486"/>
                </a:lnTo>
                <a:cubicBezTo>
                  <a:pt x="334242" y="75105"/>
                  <a:pt x="333302" y="72131"/>
                  <a:pt x="331067" y="70343"/>
                </a:cubicBezTo>
                <a:cubicBezTo>
                  <a:pt x="329107" y="68775"/>
                  <a:pt x="326117" y="69180"/>
                  <a:pt x="323923" y="67961"/>
                </a:cubicBezTo>
                <a:cubicBezTo>
                  <a:pt x="318920" y="65181"/>
                  <a:pt x="314398" y="61611"/>
                  <a:pt x="309636" y="58436"/>
                </a:cubicBezTo>
                <a:lnTo>
                  <a:pt x="302492" y="53674"/>
                </a:lnTo>
                <a:lnTo>
                  <a:pt x="295348" y="48911"/>
                </a:lnTo>
                <a:cubicBezTo>
                  <a:pt x="293761" y="46530"/>
                  <a:pt x="292609" y="43791"/>
                  <a:pt x="290586" y="41768"/>
                </a:cubicBezTo>
                <a:cubicBezTo>
                  <a:pt x="288562" y="39744"/>
                  <a:pt x="284959" y="39432"/>
                  <a:pt x="283442" y="37005"/>
                </a:cubicBezTo>
                <a:cubicBezTo>
                  <a:pt x="266374" y="9698"/>
                  <a:pt x="261614" y="6048"/>
                  <a:pt x="254867" y="1286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3E7D7A-9F49-4A0A-8747-E046E09FC870}"/>
                  </a:ext>
                </a:extLst>
              </p:cNvPr>
              <p:cNvSpPr txBox="1"/>
              <p:nvPr/>
            </p:nvSpPr>
            <p:spPr>
              <a:xfrm>
                <a:off x="3267086" y="1863798"/>
                <a:ext cx="5796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사건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A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와 사건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B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 동시에 발생하는 사건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𝐴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3E7D7A-9F49-4A0A-8747-E046E09F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086" y="1863798"/>
                <a:ext cx="5796972" cy="369332"/>
              </a:xfrm>
              <a:prstGeom prst="rect">
                <a:avLst/>
              </a:prstGeom>
              <a:blipFill>
                <a:blip r:embed="rId6"/>
                <a:stretch>
                  <a:fillRect l="-421" t="-8333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14037B-6347-463B-866F-883A272D2FAC}"/>
                  </a:ext>
                </a:extLst>
              </p:cNvPr>
              <p:cNvSpPr txBox="1"/>
              <p:nvPr/>
            </p:nvSpPr>
            <p:spPr>
              <a:xfrm>
                <a:off x="4947001" y="2233130"/>
                <a:ext cx="2437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𝐴</m:t>
                          </m:r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FFC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14037B-6347-463B-866F-883A272D2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001" y="2233130"/>
                <a:ext cx="243714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498862DE-9762-4998-B17D-BC74CB8D7EEA}"/>
              </a:ext>
            </a:extLst>
          </p:cNvPr>
          <p:cNvSpPr/>
          <p:nvPr/>
        </p:nvSpPr>
        <p:spPr>
          <a:xfrm>
            <a:off x="4861753" y="3175132"/>
            <a:ext cx="1520686" cy="1520686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5114C63-48DA-488D-9AE1-B8666E26A395}"/>
              </a:ext>
            </a:extLst>
          </p:cNvPr>
          <p:cNvSpPr/>
          <p:nvPr/>
        </p:nvSpPr>
        <p:spPr>
          <a:xfrm>
            <a:off x="5858979" y="3175132"/>
            <a:ext cx="1520686" cy="1520686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6E4041-FBD5-40CC-BA7C-351C66FFEAE0}"/>
              </a:ext>
            </a:extLst>
          </p:cNvPr>
          <p:cNvSpPr txBox="1"/>
          <p:nvPr/>
        </p:nvSpPr>
        <p:spPr>
          <a:xfrm>
            <a:off x="5257213" y="3024662"/>
            <a:ext cx="641522" cy="292388"/>
          </a:xfrm>
          <a:prstGeom prst="rect">
            <a:avLst/>
          </a:prstGeom>
          <a:solidFill>
            <a:srgbClr val="21262A"/>
          </a:solidFill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사건 </a:t>
            </a:r>
            <a:r>
              <a:rPr lang="en-US" altLang="ko-KR" sz="13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</a:t>
            </a:r>
            <a:endParaRPr lang="ko-KR" altLang="en-US" sz="13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35B1C3-12D2-4DFA-9471-E4754A124570}"/>
              </a:ext>
            </a:extLst>
          </p:cNvPr>
          <p:cNvSpPr txBox="1"/>
          <p:nvPr/>
        </p:nvSpPr>
        <p:spPr>
          <a:xfrm>
            <a:off x="6374053" y="3024662"/>
            <a:ext cx="638316" cy="292388"/>
          </a:xfrm>
          <a:prstGeom prst="rect">
            <a:avLst/>
          </a:prstGeom>
          <a:solidFill>
            <a:srgbClr val="21262A"/>
          </a:solidFill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사건 </a:t>
            </a:r>
            <a:r>
              <a:rPr lang="en-US" altLang="ko-KR" sz="13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</a:t>
            </a:r>
            <a:endParaRPr lang="ko-KR" altLang="en-US" sz="13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FF0E014-EC09-4D53-9F62-F45563261E80}"/>
                  </a:ext>
                </a:extLst>
              </p:cNvPr>
              <p:cNvSpPr/>
              <p:nvPr/>
            </p:nvSpPr>
            <p:spPr>
              <a:xfrm>
                <a:off x="5659861" y="4846288"/>
                <a:ext cx="103335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𝐴</m:t>
                          </m:r>
                          <m:r>
                            <a:rPr lang="en-US" altLang="ko-KR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ko-KR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ko-KR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ko-KR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FF0E014-EC09-4D53-9F62-F45563261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861" y="4846288"/>
                <a:ext cx="1033350" cy="646331"/>
              </a:xfrm>
              <a:prstGeom prst="rect">
                <a:avLst/>
              </a:prstGeom>
              <a:blipFill>
                <a:blip r:embed="rId8"/>
                <a:stretch>
                  <a:fillRect l="-5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748374D-3B73-40D3-A69E-1AFF12C27449}"/>
              </a:ext>
            </a:extLst>
          </p:cNvPr>
          <p:cNvSpPr txBox="1"/>
          <p:nvPr/>
        </p:nvSpPr>
        <p:spPr>
          <a:xfrm>
            <a:off x="8061781" y="4921002"/>
            <a:ext cx="1181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벤 다이어그램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0150CB7-FC45-48A3-800F-765C879E078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014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58"/>
    </mc:Choice>
    <mc:Fallback xmlns="">
      <p:transition spd="slow" advTm="31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5" grpId="0" animBg="1"/>
      <p:bldP spid="11" grpId="0" animBg="1"/>
      <p:bldP spid="7" grpId="0" animBg="1"/>
      <p:bldP spid="8" grpId="0" animBg="1"/>
      <p:bldP spid="12" grpId="0" animBg="1"/>
      <p:bldP spid="13" grpId="0" animBg="1"/>
      <p:bldP spid="14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0AC36A-5DCD-4773-B43F-9A46F3218274}"/>
                  </a:ext>
                </a:extLst>
              </p:cNvPr>
              <p:cNvSpPr txBox="1"/>
              <p:nvPr/>
            </p:nvSpPr>
            <p:spPr>
              <a:xfrm>
                <a:off x="3017021" y="1877654"/>
                <a:ext cx="6376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사건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A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와 사건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B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중에서 어느 한쪽이 발생할 사건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𝐴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0AC36A-5DCD-4773-B43F-9A46F3218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021" y="1877654"/>
                <a:ext cx="6376617" cy="369332"/>
              </a:xfrm>
              <a:prstGeom prst="rect">
                <a:avLst/>
              </a:prstGeom>
              <a:blipFill>
                <a:blip r:embed="rId6"/>
                <a:stretch>
                  <a:fillRect l="-382"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9C8DB1-E5A6-4E5E-ADA9-CB320CDF518F}"/>
                  </a:ext>
                </a:extLst>
              </p:cNvPr>
              <p:cNvSpPr txBox="1"/>
              <p:nvPr/>
            </p:nvSpPr>
            <p:spPr>
              <a:xfrm>
                <a:off x="4257937" y="2246986"/>
                <a:ext cx="3894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𝐴</m:t>
                          </m:r>
                          <m:r>
                            <a:rPr lang="en-US" altLang="ko-KR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FFC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9C8DB1-E5A6-4E5E-ADA9-CB320CDF5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937" y="2246986"/>
                <a:ext cx="389478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B0735CE-5B69-4D70-B0F5-09AD09F66040}"/>
                  </a:ext>
                </a:extLst>
              </p:cNvPr>
              <p:cNvSpPr/>
              <p:nvPr/>
            </p:nvSpPr>
            <p:spPr>
              <a:xfrm>
                <a:off x="5637906" y="4846288"/>
                <a:ext cx="102431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𝐴</m:t>
                          </m:r>
                          <m:r>
                            <a:rPr lang="en-US" altLang="ko-KR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altLang="ko-KR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ko-KR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B0735CE-5B69-4D70-B0F5-09AD09F66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906" y="4846288"/>
                <a:ext cx="102431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238519BE-F8B2-4C3A-B3D3-E567F64C486F}"/>
              </a:ext>
            </a:extLst>
          </p:cNvPr>
          <p:cNvSpPr/>
          <p:nvPr/>
        </p:nvSpPr>
        <p:spPr>
          <a:xfrm>
            <a:off x="5882571" y="3190503"/>
            <a:ext cx="1473949" cy="1476000"/>
          </a:xfrm>
          <a:prstGeom prst="ellipse">
            <a:avLst/>
          </a:prstGeom>
          <a:solidFill>
            <a:srgbClr val="FFC000">
              <a:alpha val="98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13424F0-7522-49FD-A498-A0472BE7AC14}"/>
              </a:ext>
            </a:extLst>
          </p:cNvPr>
          <p:cNvSpPr/>
          <p:nvPr/>
        </p:nvSpPr>
        <p:spPr>
          <a:xfrm>
            <a:off x="4881054" y="3190503"/>
            <a:ext cx="1473949" cy="1476000"/>
          </a:xfrm>
          <a:prstGeom prst="ellipse">
            <a:avLst/>
          </a:prstGeom>
          <a:solidFill>
            <a:srgbClr val="FFC000">
              <a:alpha val="98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C578B66-BFE1-4124-B1E8-9266D2712BE2}"/>
              </a:ext>
            </a:extLst>
          </p:cNvPr>
          <p:cNvSpPr/>
          <p:nvPr/>
        </p:nvSpPr>
        <p:spPr>
          <a:xfrm>
            <a:off x="4861753" y="3175132"/>
            <a:ext cx="1520686" cy="1520686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7761337-5A07-4F7F-B6D5-BC738E9B3752}"/>
              </a:ext>
            </a:extLst>
          </p:cNvPr>
          <p:cNvSpPr/>
          <p:nvPr/>
        </p:nvSpPr>
        <p:spPr>
          <a:xfrm>
            <a:off x="5858979" y="3175132"/>
            <a:ext cx="1520686" cy="1520686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A9A3A-A87D-41A0-A7F4-E27A598FC1F5}"/>
              </a:ext>
            </a:extLst>
          </p:cNvPr>
          <p:cNvSpPr txBox="1"/>
          <p:nvPr/>
        </p:nvSpPr>
        <p:spPr>
          <a:xfrm>
            <a:off x="5257213" y="3024662"/>
            <a:ext cx="641522" cy="292388"/>
          </a:xfrm>
          <a:prstGeom prst="rect">
            <a:avLst/>
          </a:prstGeom>
          <a:solidFill>
            <a:srgbClr val="21262A"/>
          </a:solidFill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사건 </a:t>
            </a:r>
            <a:r>
              <a:rPr lang="en-US" altLang="ko-KR" sz="13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</a:t>
            </a:r>
            <a:endParaRPr lang="ko-KR" altLang="en-US" sz="13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44B6A7-7021-4382-BDD2-DDF9F9C7EEF5}"/>
              </a:ext>
            </a:extLst>
          </p:cNvPr>
          <p:cNvSpPr txBox="1"/>
          <p:nvPr/>
        </p:nvSpPr>
        <p:spPr>
          <a:xfrm>
            <a:off x="6374053" y="3024662"/>
            <a:ext cx="638316" cy="292388"/>
          </a:xfrm>
          <a:prstGeom prst="rect">
            <a:avLst/>
          </a:prstGeom>
          <a:solidFill>
            <a:srgbClr val="21262A"/>
          </a:solidFill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사건 </a:t>
            </a:r>
            <a:r>
              <a:rPr lang="en-US" altLang="ko-KR" sz="13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</a:t>
            </a:r>
            <a:endParaRPr lang="ko-KR" altLang="en-US" sz="13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5D6C815-E270-4A25-9655-2AB85552623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609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13"/>
    </mc:Choice>
    <mc:Fallback xmlns="">
      <p:transition spd="slow" advTm="14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/>
      <p:bldP spid="17" grpId="0" animBg="1"/>
      <p:bldP spid="1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1FF55-9DD0-400A-9004-1AFD70524E91}"/>
              </a:ext>
            </a:extLst>
          </p:cNvPr>
          <p:cNvSpPr txBox="1"/>
          <p:nvPr/>
        </p:nvSpPr>
        <p:spPr>
          <a:xfrm>
            <a:off x="160256" y="16025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Q. </a:t>
            </a:r>
            <a:endParaRPr lang="ko-KR" altLang="en-US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3516BC-494E-4F83-8850-388711CAC17B}"/>
              </a:ext>
            </a:extLst>
          </p:cNvPr>
          <p:cNvSpPr txBox="1"/>
          <p:nvPr/>
        </p:nvSpPr>
        <p:spPr>
          <a:xfrm>
            <a:off x="552327" y="160256"/>
            <a:ext cx="10394192" cy="932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52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장의 트럼프 더미에서 다섯 장의 카드를 동시에 뽑은 후 원래대로 돌려놓습니다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b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트럼프 더미의 카드를 뒤섞은 다음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다시 한번 다섯 장의 카드를 동시에 뽑습니다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ts val="216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이때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번 연속으로 다섯 장의 카드 모두가 하트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♥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무늬이거나 다이아몬드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무늬가 되는 확률을 구하시오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3FFFB4D-F9AE-4AC5-9118-0C4081E7A86F}"/>
                  </a:ext>
                </a:extLst>
              </p:cNvPr>
              <p:cNvSpPr/>
              <p:nvPr/>
            </p:nvSpPr>
            <p:spPr>
              <a:xfrm>
                <a:off x="4062430" y="1266451"/>
                <a:ext cx="4067139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FFC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A = (</a:t>
                </a:r>
                <a:r>
                  <a:rPr lang="ko-KR" altLang="en-US" dirty="0">
                    <a:solidFill>
                      <a:srgbClr val="FFC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다섯 장 모두 ♥</a:t>
                </a:r>
                <a:r>
                  <a:rPr lang="en-US" altLang="ko-KR" dirty="0">
                    <a:solidFill>
                      <a:srgbClr val="FFC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ko-KR" altLang="en-US" dirty="0">
                    <a:solidFill>
                      <a:srgbClr val="FFC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rgbClr val="FFC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srgbClr val="FFC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다섯 장 모두 ◆</a:t>
                </a:r>
                <a:r>
                  <a:rPr lang="en-US" altLang="ko-KR" dirty="0">
                    <a:solidFill>
                      <a:srgbClr val="FFC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</a:t>
                </a:r>
                <a:endParaRPr lang="ko-KR" altLang="en-US" dirty="0">
                  <a:solidFill>
                    <a:srgbClr val="FFC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3FFFB4D-F9AE-4AC5-9118-0C4081E7A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430" y="1266451"/>
                <a:ext cx="4067139" cy="392993"/>
              </a:xfrm>
              <a:prstGeom prst="rect">
                <a:avLst/>
              </a:prstGeom>
              <a:blipFill>
                <a:blip r:embed="rId6"/>
                <a:stretch>
                  <a:fillRect l="-1198" t="-1563" r="-299" b="-265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F33A308-9078-4BB8-8220-7CB458151006}"/>
                  </a:ext>
                </a:extLst>
              </p:cNvPr>
              <p:cNvSpPr/>
              <p:nvPr/>
            </p:nvSpPr>
            <p:spPr>
              <a:xfrm>
                <a:off x="1488318" y="2767282"/>
                <a:ext cx="21755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𝑃</m:t>
                    </m:r>
                  </m:oMath>
                </a14:m>
                <a:r>
                  <a:rPr lang="en-US" altLang="ko-KR" dirty="0">
                    <a:solidFill>
                      <a:srgbClr val="FFC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srgbClr val="FFC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다섯 장 모두 ♥</a:t>
                </a:r>
                <a:r>
                  <a:rPr lang="en-US" altLang="ko-KR" dirty="0">
                    <a:solidFill>
                      <a:srgbClr val="FFC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 = </a:t>
                </a:r>
                <a:endParaRPr lang="ko-KR" altLang="en-US" dirty="0">
                  <a:solidFill>
                    <a:srgbClr val="FFC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F33A308-9078-4BB8-8220-7CB458151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318" y="2767282"/>
                <a:ext cx="2175596" cy="369332"/>
              </a:xfrm>
              <a:prstGeom prst="rect">
                <a:avLst/>
              </a:prstGeom>
              <a:blipFill>
                <a:blip r:embed="rId7"/>
                <a:stretch>
                  <a:fillRect t="-8197" r="-1681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0AB09A-8282-44C2-A5FB-763B0F32DD86}"/>
              </a:ext>
            </a:extLst>
          </p:cNvPr>
          <p:cNvCxnSpPr>
            <a:cxnSpLocks/>
          </p:cNvCxnSpPr>
          <p:nvPr/>
        </p:nvCxnSpPr>
        <p:spPr>
          <a:xfrm>
            <a:off x="3677393" y="2932381"/>
            <a:ext cx="12203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AE1D94-0A7C-47AE-9B7F-3A578FC8D9D9}"/>
                  </a:ext>
                </a:extLst>
              </p:cNvPr>
              <p:cNvSpPr txBox="1"/>
              <p:nvPr/>
            </p:nvSpPr>
            <p:spPr>
              <a:xfrm>
                <a:off x="4040165" y="2281249"/>
                <a:ext cx="584327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𝐶</m:t>
                      </m:r>
                    </m:oMath>
                  </m:oMathPara>
                </a14:m>
                <a:endParaRPr lang="ko-KR" altLang="en-US" sz="3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AE1D94-0A7C-47AE-9B7F-3A578FC8D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165" y="2281249"/>
                <a:ext cx="584327" cy="6309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F4DD80-4370-4177-AD0E-8BF06794F1DB}"/>
                  </a:ext>
                </a:extLst>
              </p:cNvPr>
              <p:cNvSpPr txBox="1"/>
              <p:nvPr/>
            </p:nvSpPr>
            <p:spPr>
              <a:xfrm>
                <a:off x="3773105" y="2551838"/>
                <a:ext cx="5341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13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F4DD80-4370-4177-AD0E-8BF06794F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105" y="2551838"/>
                <a:ext cx="534121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735631-4E00-4699-984F-65F5356D36B5}"/>
                  </a:ext>
                </a:extLst>
              </p:cNvPr>
              <p:cNvSpPr txBox="1"/>
              <p:nvPr/>
            </p:nvSpPr>
            <p:spPr>
              <a:xfrm>
                <a:off x="4332328" y="2551838"/>
                <a:ext cx="3914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5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735631-4E00-4699-984F-65F5356D3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328" y="2551838"/>
                <a:ext cx="39145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221AC6-80E0-4CF6-804F-D4972D741ECE}"/>
                  </a:ext>
                </a:extLst>
              </p:cNvPr>
              <p:cNvSpPr txBox="1"/>
              <p:nvPr/>
            </p:nvSpPr>
            <p:spPr>
              <a:xfrm>
                <a:off x="4040165" y="2842618"/>
                <a:ext cx="584327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𝐶</m:t>
                      </m:r>
                    </m:oMath>
                  </m:oMathPara>
                </a14:m>
                <a:endParaRPr lang="ko-KR" altLang="en-US" sz="3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221AC6-80E0-4CF6-804F-D4972D741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165" y="2842618"/>
                <a:ext cx="584327" cy="6309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3463FA-8AE1-4245-B805-C0FE335F96BF}"/>
                  </a:ext>
                </a:extLst>
              </p:cNvPr>
              <p:cNvSpPr txBox="1"/>
              <p:nvPr/>
            </p:nvSpPr>
            <p:spPr>
              <a:xfrm>
                <a:off x="3773105" y="3113207"/>
                <a:ext cx="5341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52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3463FA-8AE1-4245-B805-C0FE335F9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105" y="3113207"/>
                <a:ext cx="534121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E7664FE-310C-4338-ADE1-F8EE1F590864}"/>
                  </a:ext>
                </a:extLst>
              </p:cNvPr>
              <p:cNvSpPr txBox="1"/>
              <p:nvPr/>
            </p:nvSpPr>
            <p:spPr>
              <a:xfrm>
                <a:off x="4332328" y="3113207"/>
                <a:ext cx="3914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5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E7664FE-310C-4338-ADE1-F8EE1F590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328" y="3113207"/>
                <a:ext cx="39145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8ED81E87-32C7-494C-B381-DA80D2997DAD}"/>
              </a:ext>
            </a:extLst>
          </p:cNvPr>
          <p:cNvGrpSpPr/>
          <p:nvPr/>
        </p:nvGrpSpPr>
        <p:grpSpPr>
          <a:xfrm>
            <a:off x="1985300" y="2097329"/>
            <a:ext cx="1424061" cy="367839"/>
            <a:chOff x="1162882" y="2181593"/>
            <a:chExt cx="1241252" cy="367839"/>
          </a:xfrm>
        </p:grpSpPr>
        <p:sp>
          <p:nvSpPr>
            <p:cNvPr id="26" name="설명선: 굽은 선 25">
              <a:extLst>
                <a:ext uri="{FF2B5EF4-FFF2-40B4-BE49-F238E27FC236}">
                  <a16:creationId xmlns:a16="http://schemas.microsoft.com/office/drawing/2014/main" id="{7FECE82B-FDD4-4B93-B304-380677B3D800}"/>
                </a:ext>
              </a:extLst>
            </p:cNvPr>
            <p:cNvSpPr/>
            <p:nvPr/>
          </p:nvSpPr>
          <p:spPr>
            <a:xfrm flipH="1">
              <a:off x="1162882" y="2181593"/>
              <a:ext cx="1241252" cy="36783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3308"/>
                <a:gd name="adj6" fmla="val -39542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B7618B-5576-4712-AD64-9DAE46B7F1A9}"/>
                </a:ext>
              </a:extLst>
            </p:cNvPr>
            <p:cNvSpPr txBox="1"/>
            <p:nvPr/>
          </p:nvSpPr>
          <p:spPr>
            <a:xfrm>
              <a:off x="1258056" y="2231524"/>
              <a:ext cx="100208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하트</a:t>
              </a:r>
              <a: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♥</a:t>
              </a:r>
              <a: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 13</a:t>
              </a:r>
              <a:r>
                <a:rPr lang="ko-KR" altLang="en-US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장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DBF1254-212C-4EA1-8322-A1D40F092108}"/>
              </a:ext>
            </a:extLst>
          </p:cNvPr>
          <p:cNvSpPr txBox="1"/>
          <p:nvPr/>
        </p:nvSpPr>
        <p:spPr>
          <a:xfrm>
            <a:off x="4910492" y="276728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endParaRPr lang="ko-KR" altLang="en-US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1CA2AC-589A-48B6-AC8D-6923E67E6DED}"/>
              </a:ext>
            </a:extLst>
          </p:cNvPr>
          <p:cNvCxnSpPr>
            <a:cxnSpLocks/>
          </p:cNvCxnSpPr>
          <p:nvPr/>
        </p:nvCxnSpPr>
        <p:spPr>
          <a:xfrm>
            <a:off x="5236222" y="2932381"/>
            <a:ext cx="17770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3D5A973-63EC-4A76-8804-A975853C9112}"/>
              </a:ext>
            </a:extLst>
          </p:cNvPr>
          <p:cNvGrpSpPr/>
          <p:nvPr/>
        </p:nvGrpSpPr>
        <p:grpSpPr>
          <a:xfrm>
            <a:off x="5455985" y="2474866"/>
            <a:ext cx="1378519" cy="375872"/>
            <a:chOff x="4613186" y="3210333"/>
            <a:chExt cx="1378519" cy="3758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C508FDE-549F-4133-B1C3-4CFA830C0BF5}"/>
                    </a:ext>
                  </a:extLst>
                </p:cNvPr>
                <p:cNvSpPr txBox="1"/>
                <p:nvPr/>
              </p:nvSpPr>
              <p:spPr>
                <a:xfrm>
                  <a:off x="4613186" y="3210333"/>
                  <a:ext cx="1378519" cy="375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3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  <m:r>
                              <a:rPr lang="en-US" altLang="ko-KR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∙12∙11∙10∙9</m:t>
                            </m:r>
                          </m:num>
                          <m:den>
                            <m:r>
                              <a:rPr lang="en-US" altLang="ko-KR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∙2∙3∙4∙5</m:t>
                            </m:r>
                          </m:den>
                        </m:f>
                      </m:oMath>
                    </m:oMathPara>
                  </a14:m>
                  <a:endParaRPr lang="ko-KR" alt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C508FDE-549F-4133-B1C3-4CFA830C0B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186" y="3210333"/>
                  <a:ext cx="1378519" cy="375872"/>
                </a:xfrm>
                <a:prstGeom prst="rect">
                  <a:avLst/>
                </a:prstGeom>
                <a:blipFill>
                  <a:blip r:embed="rId14"/>
                  <a:stretch>
                    <a:fillRect l="-1327" r="-1770" b="-145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C3D040A7-4E18-419B-9463-25AD14754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5275" y="3463616"/>
              <a:ext cx="114469" cy="114469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C56F9AB-1752-4362-BEE7-8F53F12008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3049" y="3467696"/>
              <a:ext cx="114469" cy="114469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B797EF5-9E3B-448E-9069-3E6004D6C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4365" y="3463616"/>
              <a:ext cx="114469" cy="114469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3719B8F0-71C5-4A89-8C30-7A2459764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6772" y="3463616"/>
              <a:ext cx="114469" cy="114469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D78B340-3741-424B-919A-1F9419B13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844" y="3463707"/>
              <a:ext cx="114469" cy="114469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AE8FFC0-A3A5-4E81-8734-77EC25FD5DB0}"/>
              </a:ext>
            </a:extLst>
          </p:cNvPr>
          <p:cNvGrpSpPr/>
          <p:nvPr/>
        </p:nvGrpSpPr>
        <p:grpSpPr>
          <a:xfrm>
            <a:off x="5413618" y="3029697"/>
            <a:ext cx="1471493" cy="379976"/>
            <a:chOff x="4632173" y="3765164"/>
            <a:chExt cx="1471493" cy="3799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BEB1FF0-7322-4BB1-8998-08D9DCB53FB6}"/>
                    </a:ext>
                  </a:extLst>
                </p:cNvPr>
                <p:cNvSpPr txBox="1"/>
                <p:nvPr/>
              </p:nvSpPr>
              <p:spPr>
                <a:xfrm>
                  <a:off x="4632173" y="3765164"/>
                  <a:ext cx="1471493" cy="3799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3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52</m:t>
                            </m:r>
                            <m:r>
                              <a:rPr lang="en-US" altLang="ko-KR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∙51∙50∙49∙48</m:t>
                            </m:r>
                          </m:num>
                          <m:den>
                            <m:r>
                              <a:rPr lang="en-US" altLang="ko-KR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∙2∙3∙4∙5</m:t>
                            </m:r>
                          </m:den>
                        </m:f>
                      </m:oMath>
                    </m:oMathPara>
                  </a14:m>
                  <a:endParaRPr lang="ko-KR" alt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BEB1FF0-7322-4BB1-8998-08D9DCB53F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2173" y="3765164"/>
                  <a:ext cx="1471493" cy="379976"/>
                </a:xfrm>
                <a:prstGeom prst="rect">
                  <a:avLst/>
                </a:prstGeom>
                <a:blipFill>
                  <a:blip r:embed="rId15"/>
                  <a:stretch>
                    <a:fillRect l="-1660" t="-1613" r="-1660" b="-145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C14AB53-7E0F-4114-AD48-0E12C1694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8084" y="4018447"/>
              <a:ext cx="114469" cy="114469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B0B355F-0340-4DAB-8047-9803C083C9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0680" y="4022527"/>
              <a:ext cx="114469" cy="114469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C787AB6-A5EE-4E7E-B05D-E3A517449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6566" y="4018447"/>
              <a:ext cx="114469" cy="114469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0EA5754-A562-4E4D-9742-0D4A66E590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8126" y="4018447"/>
              <a:ext cx="114469" cy="114469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61A7BAC-9B9B-4B41-A460-5686C6D92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7198" y="4018538"/>
              <a:ext cx="114469" cy="114469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B7D15F2-6433-4BE1-928F-7DC68E7600BC}"/>
              </a:ext>
            </a:extLst>
          </p:cNvPr>
          <p:cNvSpPr txBox="1"/>
          <p:nvPr/>
        </p:nvSpPr>
        <p:spPr>
          <a:xfrm>
            <a:off x="7000543" y="276550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endParaRPr lang="ko-KR" altLang="en-US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9ABF2AC-05D1-4D42-9696-83F5B8619F91}"/>
              </a:ext>
            </a:extLst>
          </p:cNvPr>
          <p:cNvCxnSpPr>
            <a:cxnSpLocks/>
          </p:cNvCxnSpPr>
          <p:nvPr/>
        </p:nvCxnSpPr>
        <p:spPr>
          <a:xfrm>
            <a:off x="7291942" y="2930293"/>
            <a:ext cx="14513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E28E94C-1EB7-43A8-94F5-4F222311EA92}"/>
                  </a:ext>
                </a:extLst>
              </p:cNvPr>
              <p:cNvSpPr txBox="1"/>
              <p:nvPr/>
            </p:nvSpPr>
            <p:spPr>
              <a:xfrm>
                <a:off x="7436247" y="2904214"/>
                <a:ext cx="115448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66640</m:t>
                      </m:r>
                    </m:oMath>
                  </m:oMathPara>
                </a14:m>
                <a:endParaRPr lang="ko-KR" altLang="en-US" sz="2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E28E94C-1EB7-43A8-94F5-4F222311E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247" y="2904214"/>
                <a:ext cx="1154482" cy="4770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3605209-0699-4F75-A84E-C7F834889B28}"/>
                  </a:ext>
                </a:extLst>
              </p:cNvPr>
              <p:cNvSpPr txBox="1"/>
              <p:nvPr/>
            </p:nvSpPr>
            <p:spPr>
              <a:xfrm>
                <a:off x="7703146" y="2492995"/>
                <a:ext cx="62068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33</m:t>
                      </m:r>
                    </m:oMath>
                  </m:oMathPara>
                </a14:m>
                <a:endParaRPr lang="ko-KR" altLang="en-US" sz="2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3605209-0699-4F75-A84E-C7F834889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146" y="2492995"/>
                <a:ext cx="620683" cy="4770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직사각형 65">
            <a:extLst>
              <a:ext uri="{FF2B5EF4-FFF2-40B4-BE49-F238E27FC236}">
                <a16:creationId xmlns:a16="http://schemas.microsoft.com/office/drawing/2014/main" id="{0F4B7C72-A194-4B91-A942-B19B6637467E}"/>
              </a:ext>
            </a:extLst>
          </p:cNvPr>
          <p:cNvSpPr/>
          <p:nvPr/>
        </p:nvSpPr>
        <p:spPr>
          <a:xfrm>
            <a:off x="1625645" y="3037677"/>
            <a:ext cx="17091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다이아몬드</a:t>
            </a:r>
            <a:r>
              <a:rPr lang="en-US" altLang="ko-KR" sz="13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3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</a:t>
            </a:r>
            <a:r>
              <a:rPr lang="en-US" altLang="ko-KR" sz="13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3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 동일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C997011-926D-445E-8AC0-A02596AC7B81}"/>
                  </a:ext>
                </a:extLst>
              </p:cNvPr>
              <p:cNvSpPr txBox="1"/>
              <p:nvPr/>
            </p:nvSpPr>
            <p:spPr>
              <a:xfrm>
                <a:off x="8792073" y="2728149"/>
                <a:ext cx="35105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5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≒</m:t>
                      </m:r>
                    </m:oMath>
                  </m:oMathPara>
                </a14:m>
                <a:endParaRPr lang="ko-KR" altLang="en-US" sz="25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C997011-926D-445E-8AC0-A02596AC7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073" y="2728149"/>
                <a:ext cx="351058" cy="38472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16D53F1-417F-4A59-B029-59D6832D2655}"/>
                  </a:ext>
                </a:extLst>
              </p:cNvPr>
              <p:cNvSpPr txBox="1"/>
              <p:nvPr/>
            </p:nvSpPr>
            <p:spPr>
              <a:xfrm>
                <a:off x="9141865" y="2698308"/>
                <a:ext cx="150554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0.0495%</m:t>
                      </m:r>
                    </m:oMath>
                  </m:oMathPara>
                </a14:m>
                <a:endParaRPr lang="ko-KR" altLang="en-US" sz="2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16D53F1-417F-4A59-B029-59D6832D2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865" y="2698308"/>
                <a:ext cx="1505540" cy="4770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079A67B-21F6-4210-A090-A1C4B9D66FE0}"/>
              </a:ext>
            </a:extLst>
          </p:cNvPr>
          <p:cNvCxnSpPr>
            <a:cxnSpLocks/>
          </p:cNvCxnSpPr>
          <p:nvPr/>
        </p:nvCxnSpPr>
        <p:spPr>
          <a:xfrm>
            <a:off x="6067862" y="3771607"/>
            <a:ext cx="0" cy="4273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A9D9783-1493-44EE-BE21-6E1DEDB0D83D}"/>
              </a:ext>
            </a:extLst>
          </p:cNvPr>
          <p:cNvSpPr/>
          <p:nvPr/>
        </p:nvSpPr>
        <p:spPr>
          <a:xfrm>
            <a:off x="6110810" y="3729879"/>
            <a:ext cx="422743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BUT</a:t>
            </a:r>
            <a:r>
              <a:rPr lang="ko-KR" altLang="en-US" sz="13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3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13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다섯 장 모두 ♥</a:t>
            </a:r>
            <a:r>
              <a:rPr lang="en-US" altLang="ko-KR" sz="13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r>
              <a:rPr lang="ko-KR" altLang="en-US" sz="13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인 경우와 </a:t>
            </a:r>
            <a:r>
              <a:rPr lang="en-US" altLang="ko-KR" sz="13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13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다섯 장 모두 ◆</a:t>
            </a:r>
            <a:r>
              <a:rPr lang="en-US" altLang="ko-KR" sz="13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r>
              <a:rPr lang="ko-KR" altLang="en-US" sz="13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인 경우는 </a:t>
            </a:r>
            <a:br>
              <a:rPr lang="en-US" altLang="ko-KR" sz="13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동시에 발생 불가능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CBD9C6D-3100-450D-B763-C3ADA28FFD11}"/>
                  </a:ext>
                </a:extLst>
              </p:cNvPr>
              <p:cNvSpPr txBox="1"/>
              <p:nvPr/>
            </p:nvSpPr>
            <p:spPr>
              <a:xfrm>
                <a:off x="1660244" y="4368403"/>
                <a:ext cx="8815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𝑷</m:t>
                    </m:r>
                    <m:d>
                      <m:dPr>
                        <m:ctrlPr>
                          <a:rPr lang="en-US" altLang="ko-KR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𝑨</m:t>
                        </m:r>
                      </m:e>
                    </m:d>
                    <m:r>
                      <a:rPr lang="en-US" altLang="ko-KR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      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𝑃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다섯 장 모두 ♥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 +</a:t>
                </a:r>
                <a:r>
                  <a:rPr lang="en-US" altLang="ko-KR" dirty="0">
                    <a:solidFill>
                      <a:schemeClr val="bg1"/>
                    </a:solidFill>
                    <a:ea typeface="나눔스퀘어라운드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𝑃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다섯 장 모두 ◆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 -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𝑃</m:t>
                    </m:r>
                  </m:oMath>
                </a14:m>
                <a:r>
                  <a:rPr lang="en-US" altLang="ko-KR" dirty="0">
                    <a:solidFill>
                      <a:srgbClr val="00B0F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((</a:t>
                </a:r>
                <a:r>
                  <a:rPr lang="ko-KR" altLang="en-US" dirty="0">
                    <a:solidFill>
                      <a:srgbClr val="00B0F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다섯 장 모두 ♥</a:t>
                </a:r>
                <a:r>
                  <a:rPr lang="en-US" altLang="ko-KR" dirty="0">
                    <a:solidFill>
                      <a:srgbClr val="00B0F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altLang="ko-KR" dirty="0">
                    <a:solidFill>
                      <a:srgbClr val="00B0F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(</a:t>
                </a:r>
                <a:r>
                  <a:rPr lang="ko-KR" altLang="en-US" dirty="0">
                    <a:solidFill>
                      <a:srgbClr val="00B0F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다섯 장 모두 ◆</a:t>
                </a:r>
                <a:r>
                  <a:rPr lang="en-US" altLang="ko-KR" dirty="0">
                    <a:solidFill>
                      <a:srgbClr val="00B0F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))  </a:t>
                </a:r>
                <a:endPara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CBD9C6D-3100-450D-B763-C3ADA28F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244" y="4368403"/>
                <a:ext cx="8815235" cy="369332"/>
              </a:xfrm>
              <a:prstGeom prst="rect">
                <a:avLst/>
              </a:prstGeom>
              <a:blipFill>
                <a:blip r:embed="rId20"/>
                <a:stretch>
                  <a:fillRect t="-8333" r="-27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94CAE9A-0E34-47AA-8891-4250554AFA65}"/>
              </a:ext>
            </a:extLst>
          </p:cNvPr>
          <p:cNvCxnSpPr>
            <a:cxnSpLocks/>
          </p:cNvCxnSpPr>
          <p:nvPr/>
        </p:nvCxnSpPr>
        <p:spPr>
          <a:xfrm>
            <a:off x="6067862" y="4878164"/>
            <a:ext cx="0" cy="4273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CD4C18F-8AFA-4BD5-AE66-1DFCCA3247C4}"/>
              </a:ext>
            </a:extLst>
          </p:cNvPr>
          <p:cNvSpPr txBox="1"/>
          <p:nvPr/>
        </p:nvSpPr>
        <p:spPr>
          <a:xfrm>
            <a:off x="2250386" y="439855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endParaRPr lang="ko-KR" altLang="en-US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90906CB-5F8D-48BF-97CF-38D155B6AB03}"/>
                  </a:ext>
                </a:extLst>
              </p:cNvPr>
              <p:cNvSpPr txBox="1"/>
              <p:nvPr/>
            </p:nvSpPr>
            <p:spPr>
              <a:xfrm>
                <a:off x="1616311" y="5557603"/>
                <a:ext cx="515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𝑷</m:t>
                    </m:r>
                    <m:d>
                      <m:dPr>
                        <m:ctrlPr>
                          <a:rPr lang="en-US" altLang="ko-KR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𝑨</m:t>
                        </m:r>
                      </m:e>
                    </m:d>
                    <m:r>
                      <a:rPr lang="en-US" altLang="ko-KR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 </m:t>
                    </m:r>
                    <m:r>
                      <a:rPr lang="en-US" altLang="ko-KR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   </m:t>
                    </m:r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𝑃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((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다섯 장 모두 ♥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 +</a:t>
                </a:r>
                <a:r>
                  <a:rPr lang="en-US" altLang="ko-KR" dirty="0">
                    <a:solidFill>
                      <a:schemeClr val="bg1"/>
                    </a:solidFill>
                    <a:ea typeface="나눔스퀘어라운드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𝑃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다섯 장 모두 ◆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)) – </a:t>
                </a:r>
                <a:r>
                  <a:rPr lang="en-US" altLang="ko-KR" dirty="0">
                    <a:solidFill>
                      <a:srgbClr val="00B0F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0</a:t>
                </a:r>
                <a:endParaRPr lang="ko-KR" altLang="en-US" dirty="0">
                  <a:solidFill>
                    <a:srgbClr val="00B0F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90906CB-5F8D-48BF-97CF-38D155B6A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311" y="5557603"/>
                <a:ext cx="5158080" cy="369332"/>
              </a:xfrm>
              <a:prstGeom prst="rect">
                <a:avLst/>
              </a:prstGeom>
              <a:blipFill>
                <a:blip r:embed="rId21"/>
                <a:stretch>
                  <a:fillRect t="-8333" r="-591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CA56EC0D-0928-4E8A-B7CA-3BF21C5453BD}"/>
              </a:ext>
            </a:extLst>
          </p:cNvPr>
          <p:cNvSpPr txBox="1"/>
          <p:nvPr/>
        </p:nvSpPr>
        <p:spPr>
          <a:xfrm>
            <a:off x="2174354" y="558663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endParaRPr lang="ko-KR" altLang="en-US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71DC25F-E5B5-4165-84F5-17E9344CFEE8}"/>
              </a:ext>
            </a:extLst>
          </p:cNvPr>
          <p:cNvSpPr txBox="1"/>
          <p:nvPr/>
        </p:nvSpPr>
        <p:spPr>
          <a:xfrm>
            <a:off x="6690201" y="554969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endParaRPr lang="ko-KR" altLang="en-US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251132B-18BE-4C17-A0E0-1D6865EBC869}"/>
              </a:ext>
            </a:extLst>
          </p:cNvPr>
          <p:cNvCxnSpPr>
            <a:cxnSpLocks/>
          </p:cNvCxnSpPr>
          <p:nvPr/>
        </p:nvCxnSpPr>
        <p:spPr>
          <a:xfrm>
            <a:off x="6981600" y="5714487"/>
            <a:ext cx="14513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38133F2-E8F4-4947-A68F-50E09F3B81BB}"/>
                  </a:ext>
                </a:extLst>
              </p:cNvPr>
              <p:cNvSpPr txBox="1"/>
              <p:nvPr/>
            </p:nvSpPr>
            <p:spPr>
              <a:xfrm>
                <a:off x="7125905" y="5688408"/>
                <a:ext cx="115448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33320</m:t>
                      </m:r>
                    </m:oMath>
                  </m:oMathPara>
                </a14:m>
                <a:endParaRPr lang="ko-KR" altLang="en-US" sz="2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38133F2-E8F4-4947-A68F-50E09F3B8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05" y="5688408"/>
                <a:ext cx="1154483" cy="4770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63F0484-3A66-4DA5-BE79-889FED035574}"/>
                  </a:ext>
                </a:extLst>
              </p:cNvPr>
              <p:cNvSpPr txBox="1"/>
              <p:nvPr/>
            </p:nvSpPr>
            <p:spPr>
              <a:xfrm>
                <a:off x="7392804" y="5277189"/>
                <a:ext cx="62068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33</m:t>
                      </m:r>
                    </m:oMath>
                  </m:oMathPara>
                </a14:m>
                <a:endParaRPr lang="ko-KR" altLang="en-US" sz="2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63F0484-3A66-4DA5-BE79-889FED035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804" y="5277189"/>
                <a:ext cx="620683" cy="4770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1F44A85-A962-472D-83D5-36B4E5578EA8}"/>
                  </a:ext>
                </a:extLst>
              </p:cNvPr>
              <p:cNvSpPr txBox="1"/>
              <p:nvPr/>
            </p:nvSpPr>
            <p:spPr>
              <a:xfrm>
                <a:off x="8481731" y="5512343"/>
                <a:ext cx="35105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5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≒</m:t>
                      </m:r>
                    </m:oMath>
                  </m:oMathPara>
                </a14:m>
                <a:endParaRPr lang="ko-KR" altLang="en-US" sz="25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1F44A85-A962-472D-83D5-36B4E5578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731" y="5512343"/>
                <a:ext cx="351058" cy="38472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6C50F91-9D82-432B-8227-235C0A09E543}"/>
                  </a:ext>
                </a:extLst>
              </p:cNvPr>
              <p:cNvSpPr txBox="1"/>
              <p:nvPr/>
            </p:nvSpPr>
            <p:spPr>
              <a:xfrm>
                <a:off x="8831523" y="5482502"/>
                <a:ext cx="150554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0.0990%</m:t>
                      </m:r>
                    </m:oMath>
                  </m:oMathPara>
                </a14:m>
                <a:endParaRPr lang="ko-KR" altLang="en-US" sz="2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6C50F91-9D82-432B-8227-235C0A09E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523" y="5482502"/>
                <a:ext cx="1505540" cy="4770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설명선: 굽은 선 56">
            <a:extLst>
              <a:ext uri="{FF2B5EF4-FFF2-40B4-BE49-F238E27FC236}">
                <a16:creationId xmlns:a16="http://schemas.microsoft.com/office/drawing/2014/main" id="{FC786F78-CC1B-4280-B775-3FC73C5DC397}"/>
              </a:ext>
            </a:extLst>
          </p:cNvPr>
          <p:cNvSpPr/>
          <p:nvPr/>
        </p:nvSpPr>
        <p:spPr>
          <a:xfrm flipH="1" flipV="1">
            <a:off x="4495459" y="6225520"/>
            <a:ext cx="1592552" cy="36783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5455"/>
              <a:gd name="adj6" fmla="val -31064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DE2D3D9-799E-4A37-9DE2-026F864F32CD}"/>
              </a:ext>
            </a:extLst>
          </p:cNvPr>
          <p:cNvSpPr txBox="1"/>
          <p:nvPr/>
        </p:nvSpPr>
        <p:spPr>
          <a:xfrm flipH="1">
            <a:off x="4672750" y="6263245"/>
            <a:ext cx="1274708" cy="29238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발생 불가능 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 0</a:t>
            </a:r>
            <a:endParaRPr lang="ko-KR" altLang="en-US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BAF9E10-2CE0-44A9-9CCD-ECCFC1A2AFC1}"/>
                  </a:ext>
                </a:extLst>
              </p:cNvPr>
              <p:cNvSpPr txBox="1"/>
              <p:nvPr/>
            </p:nvSpPr>
            <p:spPr>
              <a:xfrm>
                <a:off x="4197852" y="1570297"/>
                <a:ext cx="3894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𝐴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BAF9E10-2CE0-44A9-9CCD-ECCFC1A2A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852" y="1570297"/>
                <a:ext cx="3894784" cy="369332"/>
              </a:xfrm>
              <a:prstGeom prst="rect">
                <a:avLst/>
              </a:prstGeom>
              <a:blipFill>
                <a:blip r:embed="rId2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222C5B45-2A41-4FF1-9432-8B653B182F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485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31"/>
    </mc:Choice>
    <mc:Fallback xmlns="">
      <p:transition spd="slow" advTm="62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/>
      <p:bldP spid="14" grpId="0"/>
      <p:bldP spid="20" grpId="0"/>
      <p:bldP spid="21" grpId="0"/>
      <p:bldP spid="22" grpId="0"/>
      <p:bldP spid="23" grpId="0"/>
      <p:bldP spid="24" grpId="0"/>
      <p:bldP spid="25" grpId="0"/>
      <p:bldP spid="31" grpId="0"/>
      <p:bldP spid="60" grpId="0"/>
      <p:bldP spid="62" grpId="0"/>
      <p:bldP spid="64" grpId="0"/>
      <p:bldP spid="66" grpId="0"/>
      <p:bldP spid="67" grpId="0"/>
      <p:bldP spid="68" grpId="0"/>
      <p:bldP spid="70" grpId="0"/>
      <p:bldP spid="73" grpId="0"/>
      <p:bldP spid="75" grpId="0"/>
      <p:bldP spid="76" grpId="0"/>
      <p:bldP spid="79" grpId="0"/>
      <p:bldP spid="80" grpId="0"/>
      <p:bldP spid="82" grpId="0"/>
      <p:bldP spid="83" grpId="0"/>
      <p:bldP spid="84" grpId="0"/>
      <p:bldP spid="85" grpId="0"/>
      <p:bldP spid="57" grpId="0" animBg="1"/>
      <p:bldP spid="63" grpId="0" animBg="1"/>
      <p:bldP spid="6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75C5C-917C-44C9-BCBD-17CBF3874E2A}"/>
              </a:ext>
            </a:extLst>
          </p:cNvPr>
          <p:cNvSpPr txBox="1"/>
          <p:nvPr/>
        </p:nvSpPr>
        <p:spPr>
          <a:xfrm>
            <a:off x="160256" y="16025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Q. </a:t>
            </a:r>
            <a:endParaRPr lang="ko-KR" altLang="en-US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94EA1-0C88-403B-B390-164C5381F3EF}"/>
              </a:ext>
            </a:extLst>
          </p:cNvPr>
          <p:cNvSpPr txBox="1"/>
          <p:nvPr/>
        </p:nvSpPr>
        <p:spPr>
          <a:xfrm>
            <a:off x="552327" y="160256"/>
            <a:ext cx="10394192" cy="932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52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장의 트럼프 더미에서 다섯 장의 카드를 동시에 뽑은 후 원래대로 돌려놓습니다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b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트럼프 더미의 카드를 뒤섞은 다음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다시 한번 다섯 장의 카드를 동시에 뽑습니다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ts val="216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이때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번 연속으로 다섯 장의 카드 모두가 하트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♥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무늬이거나 다이아몬드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무늬가 되는 확률을 구하시오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65514D3-F11F-4196-A488-D031196E60CF}"/>
              </a:ext>
            </a:extLst>
          </p:cNvPr>
          <p:cNvGrpSpPr/>
          <p:nvPr/>
        </p:nvGrpSpPr>
        <p:grpSpPr>
          <a:xfrm>
            <a:off x="1869426" y="1969845"/>
            <a:ext cx="8568628" cy="382500"/>
            <a:chOff x="1869426" y="1969845"/>
            <a:chExt cx="8568628" cy="382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29CD747-4E5D-472E-811B-684CD399B455}"/>
                    </a:ext>
                  </a:extLst>
                </p:cNvPr>
                <p:cNvSpPr txBox="1"/>
                <p:nvPr/>
              </p:nvSpPr>
              <p:spPr>
                <a:xfrm>
                  <a:off x="1869426" y="1969845"/>
                  <a:ext cx="5052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29CD747-4E5D-472E-811B-684CD399B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9426" y="1969845"/>
                  <a:ext cx="50520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1A376F-3A71-4CBC-8A5F-A79EE0AE3BC2}"/>
                </a:ext>
              </a:extLst>
            </p:cNvPr>
            <p:cNvSpPr txBox="1"/>
            <p:nvPr/>
          </p:nvSpPr>
          <p:spPr>
            <a:xfrm>
              <a:off x="2211763" y="1983013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C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=</a:t>
              </a:r>
              <a:endParaRPr lang="ko-KR" altLang="en-US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156A9D-CC16-4322-8EA9-7F924A75003F}"/>
                </a:ext>
              </a:extLst>
            </p:cNvPr>
            <p:cNvSpPr txBox="1"/>
            <p:nvPr/>
          </p:nvSpPr>
          <p:spPr>
            <a:xfrm>
              <a:off x="2374628" y="1969845"/>
              <a:ext cx="8063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첫 번째 시도에서 다섯 장의 카드가 하트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♥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 </a:t>
              </a:r>
              <a:r>
                <a: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무늬이거나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다이아몬드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◆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 </a:t>
              </a:r>
              <a:r>
                <a: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무늬인 사건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EBE23E-D6B9-4E4E-BA80-B859001EE798}"/>
              </a:ext>
            </a:extLst>
          </p:cNvPr>
          <p:cNvGrpSpPr/>
          <p:nvPr/>
        </p:nvGrpSpPr>
        <p:grpSpPr>
          <a:xfrm>
            <a:off x="1869426" y="2721677"/>
            <a:ext cx="8568628" cy="382500"/>
            <a:chOff x="1869426" y="1969845"/>
            <a:chExt cx="8568628" cy="382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E34686D-12A4-4438-BA07-472A454F4CF7}"/>
                    </a:ext>
                  </a:extLst>
                </p:cNvPr>
                <p:cNvSpPr txBox="1"/>
                <p:nvPr/>
              </p:nvSpPr>
              <p:spPr>
                <a:xfrm>
                  <a:off x="1869426" y="1969845"/>
                  <a:ext cx="5052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E34686D-12A4-4438-BA07-472A454F4C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9426" y="1969845"/>
                  <a:ext cx="50520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9415BE-7AAF-4D6C-98A4-0C1C6D1D5483}"/>
                </a:ext>
              </a:extLst>
            </p:cNvPr>
            <p:cNvSpPr txBox="1"/>
            <p:nvPr/>
          </p:nvSpPr>
          <p:spPr>
            <a:xfrm>
              <a:off x="2211763" y="1983013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C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=</a:t>
              </a:r>
              <a:endParaRPr lang="ko-KR" altLang="en-US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395C6F-1FC9-424D-B3BF-94A77ED3B6B9}"/>
                </a:ext>
              </a:extLst>
            </p:cNvPr>
            <p:cNvSpPr txBox="1"/>
            <p:nvPr/>
          </p:nvSpPr>
          <p:spPr>
            <a:xfrm>
              <a:off x="2374628" y="1969845"/>
              <a:ext cx="8063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두 번째 시도에서 다섯 장의 카드가 하트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♥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 </a:t>
              </a:r>
              <a:r>
                <a: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무늬이거나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다이아몬드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◆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 </a:t>
              </a:r>
              <a:r>
                <a: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무늬인 사건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486955-11B9-412A-87F2-8818D85FA91D}"/>
              </a:ext>
            </a:extLst>
          </p:cNvPr>
          <p:cNvSpPr txBox="1"/>
          <p:nvPr/>
        </p:nvSpPr>
        <p:spPr>
          <a:xfrm>
            <a:off x="5925921" y="2367350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</a:t>
            </a:r>
            <a:endParaRPr lang="ko-KR" altLang="en-US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E3574D7-EFB3-4EA1-A64C-64C6508832BD}"/>
              </a:ext>
            </a:extLst>
          </p:cNvPr>
          <p:cNvCxnSpPr/>
          <p:nvPr/>
        </p:nvCxnSpPr>
        <p:spPr>
          <a:xfrm>
            <a:off x="6096000" y="3225248"/>
            <a:ext cx="0" cy="40750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559A7F-EFC9-4C6F-99F4-425726DB666C}"/>
              </a:ext>
            </a:extLst>
          </p:cNvPr>
          <p:cNvGrpSpPr/>
          <p:nvPr/>
        </p:nvGrpSpPr>
        <p:grpSpPr>
          <a:xfrm>
            <a:off x="1869426" y="3766991"/>
            <a:ext cx="8463631" cy="382500"/>
            <a:chOff x="1869426" y="1969845"/>
            <a:chExt cx="8463631" cy="382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B15AE45-847F-44BF-8D91-3816BD136AE8}"/>
                    </a:ext>
                  </a:extLst>
                </p:cNvPr>
                <p:cNvSpPr txBox="1"/>
                <p:nvPr/>
              </p:nvSpPr>
              <p:spPr>
                <a:xfrm>
                  <a:off x="1869426" y="1969845"/>
                  <a:ext cx="5052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𝟏</m:t>
                            </m:r>
                            <m:r>
                              <a:rPr lang="en-US" altLang="ko-KR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&amp;</m:t>
                            </m:r>
                            <m:r>
                              <a:rPr lang="en-US" altLang="ko-KR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B15AE45-847F-44BF-8D91-3816BD136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9426" y="1969845"/>
                  <a:ext cx="50520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277" r="-12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47C951-E9F9-4F43-B2FD-EF4DB1AC67A4}"/>
                </a:ext>
              </a:extLst>
            </p:cNvPr>
            <p:cNvSpPr txBox="1"/>
            <p:nvPr/>
          </p:nvSpPr>
          <p:spPr>
            <a:xfrm>
              <a:off x="2264262" y="1983013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C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=</a:t>
              </a:r>
              <a:endParaRPr lang="ko-KR" altLang="en-US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9E6162-2384-499F-9B07-D55E84561A5E}"/>
                </a:ext>
              </a:extLst>
            </p:cNvPr>
            <p:cNvSpPr txBox="1"/>
            <p:nvPr/>
          </p:nvSpPr>
          <p:spPr>
            <a:xfrm>
              <a:off x="2479625" y="1969845"/>
              <a:ext cx="785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두 번 연속으로 다섯 장의 카드가 하트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♥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 </a:t>
              </a:r>
              <a:r>
                <a: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무늬이거나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다이아몬드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◆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 </a:t>
              </a:r>
              <a:r>
                <a: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무늬인 사건</a:t>
              </a:r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5D535C8-C431-40E1-B29F-04B836571152}"/>
              </a:ext>
            </a:extLst>
          </p:cNvPr>
          <p:cNvCxnSpPr/>
          <p:nvPr/>
        </p:nvCxnSpPr>
        <p:spPr>
          <a:xfrm>
            <a:off x="6096000" y="4222474"/>
            <a:ext cx="0" cy="40750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17786C-85D9-4B9B-98B8-21171B88BDC6}"/>
                  </a:ext>
                </a:extLst>
              </p:cNvPr>
              <p:cNvSpPr txBox="1"/>
              <p:nvPr/>
            </p:nvSpPr>
            <p:spPr>
              <a:xfrm>
                <a:off x="4657564" y="4903365"/>
                <a:ext cx="2876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𝑨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𝟏</m:t>
                          </m:r>
                          <m: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&amp;</m:t>
                          </m:r>
                          <m: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𝟐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=  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𝑨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 </m:t>
                      </m:r>
                      <m:r>
                        <a:rPr lang="en-US" altLang="ko-KR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 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17786C-85D9-4B9B-98B8-21171B88B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564" y="4903365"/>
                <a:ext cx="28768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2092994-B387-49E3-8CA6-98B7E431C9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5"/>
    </mc:Choice>
    <mc:Fallback xmlns="">
      <p:transition spd="slow" advTm="17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91A6C0-0815-4694-80FF-BCCF45C61571}"/>
              </a:ext>
            </a:extLst>
          </p:cNvPr>
          <p:cNvSpPr txBox="1"/>
          <p:nvPr/>
        </p:nvSpPr>
        <p:spPr>
          <a:xfrm>
            <a:off x="160256" y="16025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Q. </a:t>
            </a:r>
            <a:endParaRPr lang="ko-KR" altLang="en-US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6A96D-0BFB-4664-8FC0-8423DD32624E}"/>
              </a:ext>
            </a:extLst>
          </p:cNvPr>
          <p:cNvSpPr txBox="1"/>
          <p:nvPr/>
        </p:nvSpPr>
        <p:spPr>
          <a:xfrm>
            <a:off x="552327" y="160256"/>
            <a:ext cx="10394192" cy="932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52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장의 트럼프 더미에서 다섯 장의 카드를 동시에 뽑은 후 원래대로 돌려놓습니다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b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트럼프 더미의 카드를 뒤섞은 다음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다시 한번 다섯 장의 카드를 동시에 뽑습니다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ts val="216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이때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번 연속으로 다섯 장의 카드 모두가 하트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♥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무늬이거나 다이아몬드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무늬가 되는 확률을 구하시오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302356-EE31-4CD1-8B1E-EB263C8FB1CC}"/>
                  </a:ext>
                </a:extLst>
              </p:cNvPr>
              <p:cNvSpPr txBox="1"/>
              <p:nvPr/>
            </p:nvSpPr>
            <p:spPr>
              <a:xfrm>
                <a:off x="4657564" y="2269496"/>
                <a:ext cx="2876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𝑨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𝟏</m:t>
                          </m:r>
                          <m: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&amp;</m:t>
                          </m:r>
                          <m: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𝟐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=  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𝑨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 </m:t>
                      </m:r>
                      <m:r>
                        <a:rPr lang="en-US" altLang="ko-KR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302356-EE31-4CD1-8B1E-EB263C8FB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564" y="2269496"/>
                <a:ext cx="28768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0A162F4-C7A8-4EC7-A538-680F0DC8409D}"/>
              </a:ext>
            </a:extLst>
          </p:cNvPr>
          <p:cNvCxnSpPr/>
          <p:nvPr/>
        </p:nvCxnSpPr>
        <p:spPr>
          <a:xfrm>
            <a:off x="6096000" y="2811118"/>
            <a:ext cx="0" cy="40750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3E3FC9-A783-4A55-B0AC-81B3FE9A5F91}"/>
                  </a:ext>
                </a:extLst>
              </p:cNvPr>
              <p:cNvSpPr txBox="1"/>
              <p:nvPr/>
            </p:nvSpPr>
            <p:spPr>
              <a:xfrm>
                <a:off x="2515142" y="3811608"/>
                <a:ext cx="2876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P</m:t>
                      </m:r>
                      <m:r>
                        <a:rPr lang="en-US" altLang="ko-KR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𝑨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𝟏</m:t>
                          </m:r>
                          <m: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&amp;</m:t>
                          </m:r>
                          <m:r>
                            <a:rPr lang="en-US" altLang="ko-KR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𝟐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)=</m:t>
                      </m:r>
                      <m:r>
                        <a:rPr lang="en-US" altLang="ko-K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  </m:t>
                      </m:r>
                      <m:r>
                        <a:rPr lang="en-US" altLang="ko-K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𝑷</m:t>
                      </m:r>
                      <m:r>
                        <a:rPr lang="en-US" altLang="ko-K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𝑨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) </m:t>
                      </m:r>
                      <m:r>
                        <a:rPr lang="en-US" altLang="ko-K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𝑷</m:t>
                      </m:r>
                      <m:r>
                        <a:rPr lang="en-US" altLang="ko-K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3E3FC9-A783-4A55-B0AC-81B3FE9A5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42" y="3811608"/>
                <a:ext cx="287687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DBD498A-FF05-4D16-9CCA-F3D501A30FE2}"/>
              </a:ext>
            </a:extLst>
          </p:cNvPr>
          <p:cNvSpPr txBox="1"/>
          <p:nvPr/>
        </p:nvSpPr>
        <p:spPr>
          <a:xfrm>
            <a:off x="5229148" y="383352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endParaRPr lang="ko-KR" altLang="en-US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78B6AF-2D89-4776-8BEA-28304C0255DF}"/>
                  </a:ext>
                </a:extLst>
              </p:cNvPr>
              <p:cNvSpPr txBox="1"/>
              <p:nvPr/>
            </p:nvSpPr>
            <p:spPr>
              <a:xfrm>
                <a:off x="5469834" y="3541221"/>
                <a:ext cx="1561645" cy="81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( 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33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33320 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2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78B6AF-2D89-4776-8BEA-28304C025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834" y="3541221"/>
                <a:ext cx="1561645" cy="8150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4C627B-FA61-44E7-8709-07399917CC41}"/>
                  </a:ext>
                </a:extLst>
              </p:cNvPr>
              <p:cNvSpPr txBox="1"/>
              <p:nvPr/>
            </p:nvSpPr>
            <p:spPr>
              <a:xfrm>
                <a:off x="7020678" y="3796165"/>
                <a:ext cx="35105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5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≒</m:t>
                      </m:r>
                    </m:oMath>
                  </m:oMathPara>
                </a14:m>
                <a:endParaRPr lang="ko-KR" altLang="en-US" sz="25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4C627B-FA61-44E7-8709-07399917C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678" y="3796165"/>
                <a:ext cx="351058" cy="3847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12D281-B1CF-49EC-B32E-1189C2CC0ECD}"/>
                  </a:ext>
                </a:extLst>
              </p:cNvPr>
              <p:cNvSpPr txBox="1"/>
              <p:nvPr/>
            </p:nvSpPr>
            <p:spPr>
              <a:xfrm>
                <a:off x="6739907" y="3588415"/>
                <a:ext cx="3914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2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12D281-B1CF-49EC-B32E-1189C2CC0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907" y="3588415"/>
                <a:ext cx="39145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1BC679-837D-4167-8A2F-033094E964E0}"/>
                  </a:ext>
                </a:extLst>
              </p:cNvPr>
              <p:cNvSpPr txBox="1"/>
              <p:nvPr/>
            </p:nvSpPr>
            <p:spPr>
              <a:xfrm>
                <a:off x="7312250" y="3749998"/>
                <a:ext cx="186140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0.000098%</m:t>
                      </m:r>
                    </m:oMath>
                  </m:oMathPara>
                </a14:m>
                <a:endParaRPr lang="ko-KR" altLang="en-US" sz="2500" dirty="0">
                  <a:solidFill>
                    <a:srgbClr val="FFC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1BC679-837D-4167-8A2F-033094E96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250" y="3749998"/>
                <a:ext cx="1861407" cy="477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A8C8452-0EC2-4A7E-9D2A-0CDD17522D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6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1"/>
    </mc:Choice>
    <mc:Fallback xmlns="">
      <p:transition spd="slow" advTm="10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607958-58C0-49F5-9DF2-6D8AA123D748}"/>
              </a:ext>
            </a:extLst>
          </p:cNvPr>
          <p:cNvSpPr txBox="1"/>
          <p:nvPr/>
        </p:nvSpPr>
        <p:spPr>
          <a:xfrm>
            <a:off x="4000500" y="2472873"/>
            <a:ext cx="1303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02-1</a:t>
            </a:r>
            <a:endParaRPr lang="ko-KR" altLang="en-US" sz="4400" spc="-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06E310-DE78-41C7-89FE-B3419CF1DF09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확률변수 </a:t>
            </a:r>
            <a:r>
              <a:rPr lang="en-US" altLang="ko-KR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이산확률변수</a:t>
            </a:r>
            <a:r>
              <a:rPr lang="en-US" altLang="ko-KR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연속확률변수</a:t>
            </a:r>
            <a:r>
              <a:rPr lang="en-US" altLang="ko-KR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876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06CD9E-152B-4090-B215-4AC1741B8894}"/>
              </a:ext>
            </a:extLst>
          </p:cNvPr>
          <p:cNvSpPr txBox="1"/>
          <p:nvPr/>
        </p:nvSpPr>
        <p:spPr>
          <a:xfrm>
            <a:off x="5554826" y="1032826"/>
            <a:ext cx="1082348" cy="36933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확률 변수</a:t>
            </a:r>
            <a:endParaRPr lang="en-US" altLang="ko-KR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A2EA55-0614-4484-982F-09AD7ABDF359}"/>
                  </a:ext>
                </a:extLst>
              </p:cNvPr>
              <p:cNvSpPr txBox="1"/>
              <p:nvPr/>
            </p:nvSpPr>
            <p:spPr>
              <a:xfrm>
                <a:off x="6769149" y="4709478"/>
                <a:ext cx="49106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어떤 변수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사용할때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의 값을 구할 수 있다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A2EA55-0614-4484-982F-09AD7ABDF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149" y="4709478"/>
                <a:ext cx="4910661" cy="369332"/>
              </a:xfrm>
              <a:prstGeom prst="rect">
                <a:avLst/>
              </a:prstGeom>
              <a:blipFill>
                <a:blip r:embed="rId3"/>
                <a:stretch>
                  <a:fillRect l="-993" t="-8333" r="-124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8AE7286-7DDE-4878-BAB7-3A785E3658A1}"/>
              </a:ext>
            </a:extLst>
          </p:cNvPr>
          <p:cNvSpPr txBox="1"/>
          <p:nvPr/>
        </p:nvSpPr>
        <p:spPr>
          <a:xfrm>
            <a:off x="1868864" y="1548561"/>
            <a:ext cx="845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무작위 실험을 했을 때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특정 확률로 발생하는 각각의 결과를 수치적 값으로 표현하는 변수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34A69-AA59-44FC-A78B-ABD6305FCEDC}"/>
              </a:ext>
            </a:extLst>
          </p:cNvPr>
          <p:cNvSpPr txBox="1"/>
          <p:nvPr/>
        </p:nvSpPr>
        <p:spPr>
          <a:xfrm>
            <a:off x="5846189" y="3059668"/>
            <a:ext cx="49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Ex.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3379E-C0A1-4EB3-B127-6D29B9B82FA2}"/>
              </a:ext>
            </a:extLst>
          </p:cNvPr>
          <p:cNvSpPr txBox="1"/>
          <p:nvPr/>
        </p:nvSpPr>
        <p:spPr>
          <a:xfrm>
            <a:off x="1796673" y="3511546"/>
            <a:ext cx="3758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주사위를 던졌을 때 각 숫자가 </a:t>
            </a:r>
            <a:b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나올 확률이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1/6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똑같다고 가정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DB4930-CB60-42A9-A465-6C6F8032CB38}"/>
              </a:ext>
            </a:extLst>
          </p:cNvPr>
          <p:cNvSpPr txBox="1"/>
          <p:nvPr/>
        </p:nvSpPr>
        <p:spPr>
          <a:xfrm>
            <a:off x="6637174" y="3513738"/>
            <a:ext cx="300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주사위의 각 숫자를 </a:t>
            </a:r>
            <a:b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1/6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확률로 나오게 할 수 있다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2E17E8F-29DF-4919-B60A-17435ABB773D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554826" y="3834712"/>
            <a:ext cx="1082348" cy="219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F27581-8216-4CD6-9889-2C9D57B2FE60}"/>
                  </a:ext>
                </a:extLst>
              </p:cNvPr>
              <p:cNvSpPr txBox="1"/>
              <p:nvPr/>
            </p:nvSpPr>
            <p:spPr>
              <a:xfrm>
                <a:off x="766674" y="4709478"/>
                <a:ext cx="4656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어떤 변수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의 확률로 나오게 할 수 있다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F27581-8216-4CD6-9889-2C9D57B2F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4" y="4709478"/>
                <a:ext cx="4656178" cy="369332"/>
              </a:xfrm>
              <a:prstGeom prst="rect">
                <a:avLst/>
              </a:prstGeom>
              <a:blipFill>
                <a:blip r:embed="rId4"/>
                <a:stretch>
                  <a:fillRect l="-1178" t="-8333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7A27E4D-9EEE-459C-A360-FC7B982F7325}"/>
              </a:ext>
            </a:extLst>
          </p:cNvPr>
          <p:cNvCxnSpPr>
            <a:cxnSpLocks/>
            <a:stCxn id="12" idx="3"/>
            <a:endCxn id="5" idx="1"/>
          </p:cNvCxnSpPr>
          <p:nvPr/>
        </p:nvCxnSpPr>
        <p:spPr>
          <a:xfrm>
            <a:off x="5422852" y="4894144"/>
            <a:ext cx="134629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28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06468-26BC-4B5F-86D6-B2960EE2CE04}"/>
              </a:ext>
            </a:extLst>
          </p:cNvPr>
          <p:cNvSpPr txBox="1"/>
          <p:nvPr/>
        </p:nvSpPr>
        <p:spPr>
          <a:xfrm>
            <a:off x="4000500" y="2472873"/>
            <a:ext cx="1303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01-1</a:t>
            </a:r>
            <a:endParaRPr lang="ko-KR" altLang="en-US" sz="4400" spc="-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E148D5-66DE-47DD-A5AD-388856D6B318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확률 구하기</a:t>
            </a:r>
          </a:p>
        </p:txBody>
      </p:sp>
    </p:spTree>
    <p:extLst>
      <p:ext uri="{BB962C8B-B14F-4D97-AF65-F5344CB8AC3E}">
        <p14:creationId xmlns:p14="http://schemas.microsoft.com/office/powerpoint/2010/main" val="1523303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C9B2AD-3B15-4CE5-8F31-821140480894}"/>
              </a:ext>
            </a:extLst>
          </p:cNvPr>
          <p:cNvSpPr txBox="1"/>
          <p:nvPr/>
        </p:nvSpPr>
        <p:spPr>
          <a:xfrm>
            <a:off x="2302579" y="360575"/>
            <a:ext cx="1444626" cy="36933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이산확률변수</a:t>
            </a:r>
            <a:endParaRPr lang="en-US" altLang="ko-KR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27E27FF-D008-44EE-8B4D-BDE1F2FEF74E}"/>
              </a:ext>
            </a:extLst>
          </p:cNvPr>
          <p:cNvCxnSpPr/>
          <p:nvPr/>
        </p:nvCxnSpPr>
        <p:spPr>
          <a:xfrm>
            <a:off x="6096000" y="360575"/>
            <a:ext cx="0" cy="613685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9B8313-9094-454D-BBB7-D1EE2707FC65}"/>
              </a:ext>
            </a:extLst>
          </p:cNvPr>
          <p:cNvSpPr txBox="1"/>
          <p:nvPr/>
        </p:nvSpPr>
        <p:spPr>
          <a:xfrm>
            <a:off x="8444796" y="360575"/>
            <a:ext cx="1444626" cy="36933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연속확률변수</a:t>
            </a:r>
            <a:endParaRPr lang="en-US" altLang="ko-KR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EFCEBA-5918-483E-9211-EDEBFE6F81B2}"/>
              </a:ext>
            </a:extLst>
          </p:cNvPr>
          <p:cNvSpPr txBox="1"/>
          <p:nvPr/>
        </p:nvSpPr>
        <p:spPr>
          <a:xfrm>
            <a:off x="1289481" y="1677971"/>
            <a:ext cx="3470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값이 연속되지 않고 셀 수 있을 만큼</a:t>
            </a:r>
            <a:b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뿔뿔이 흩어져 있음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FDB690-EEF4-4B4B-8E49-55D3C784ACFF}"/>
              </a:ext>
            </a:extLst>
          </p:cNvPr>
          <p:cNvSpPr txBox="1"/>
          <p:nvPr/>
        </p:nvSpPr>
        <p:spPr>
          <a:xfrm>
            <a:off x="6982857" y="1677970"/>
            <a:ext cx="4368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값이 특정 범위 내에서 실수 형태로 존재하며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b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소수점 이하까지 내려 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6E1985-BE96-407B-B35F-E8EB2987E733}"/>
              </a:ext>
            </a:extLst>
          </p:cNvPr>
          <p:cNvSpPr txBox="1"/>
          <p:nvPr/>
        </p:nvSpPr>
        <p:spPr>
          <a:xfrm>
            <a:off x="2773858" y="2781509"/>
            <a:ext cx="50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Ex.</a:t>
            </a:r>
            <a:endParaRPr lang="ko-KR" altLang="en-US" dirty="0">
              <a:solidFill>
                <a:schemeClr val="accent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72071E-F658-4755-A684-CCAA7D60D474}"/>
              </a:ext>
            </a:extLst>
          </p:cNvPr>
          <p:cNvSpPr txBox="1"/>
          <p:nvPr/>
        </p:nvSpPr>
        <p:spPr>
          <a:xfrm>
            <a:off x="8916078" y="2781509"/>
            <a:ext cx="50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Ex.</a:t>
            </a:r>
            <a:endParaRPr lang="ko-KR" altLang="en-US" dirty="0">
              <a:solidFill>
                <a:schemeClr val="accent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58B20-2CE3-469E-9EE7-101487A2D161}"/>
              </a:ext>
            </a:extLst>
          </p:cNvPr>
          <p:cNvSpPr txBox="1"/>
          <p:nvPr/>
        </p:nvSpPr>
        <p:spPr>
          <a:xfrm>
            <a:off x="1901025" y="3244335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주사위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면에 쓰인 숫자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ADA05-EE22-46DF-A90A-296D89148A7B}"/>
              </a:ext>
            </a:extLst>
          </p:cNvPr>
          <p:cNvSpPr txBox="1"/>
          <p:nvPr/>
        </p:nvSpPr>
        <p:spPr>
          <a:xfrm>
            <a:off x="1452183" y="3757602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사건이 일어나는 시행 횟수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A5053-1088-4284-9EC8-F04018186F15}"/>
              </a:ext>
            </a:extLst>
          </p:cNvPr>
          <p:cNvSpPr txBox="1"/>
          <p:nvPr/>
        </p:nvSpPr>
        <p:spPr>
          <a:xfrm>
            <a:off x="8520936" y="321630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키나 몸무게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10F52-50B9-455B-9D74-F2908A55939E}"/>
              </a:ext>
            </a:extLst>
          </p:cNvPr>
          <p:cNvSpPr txBox="1"/>
          <p:nvPr/>
        </p:nvSpPr>
        <p:spPr>
          <a:xfrm>
            <a:off x="8625931" y="3729572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경과 시간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ECB1BB-0357-4486-AADC-270D0834D5D6}"/>
              </a:ext>
            </a:extLst>
          </p:cNvPr>
          <p:cNvSpPr txBox="1"/>
          <p:nvPr/>
        </p:nvSpPr>
        <p:spPr>
          <a:xfrm>
            <a:off x="2034874" y="434903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뿔뿔이 흩어진 값들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BAD8AB-3358-4100-A131-AAD1A7E2B7BA}"/>
              </a:ext>
            </a:extLst>
          </p:cNvPr>
          <p:cNvSpPr txBox="1"/>
          <p:nvPr/>
        </p:nvSpPr>
        <p:spPr>
          <a:xfrm>
            <a:off x="7413259" y="4349034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끊임없이 연속적으로 이어지는 값들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5C64CE-371F-46AB-8C57-0214284CB4E4}"/>
              </a:ext>
            </a:extLst>
          </p:cNvPr>
          <p:cNvCxnSpPr/>
          <p:nvPr/>
        </p:nvCxnSpPr>
        <p:spPr>
          <a:xfrm>
            <a:off x="2034874" y="6249971"/>
            <a:ext cx="1837311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DD6EC47-1722-4DC0-8B57-59052B4EABAD}"/>
              </a:ext>
            </a:extLst>
          </p:cNvPr>
          <p:cNvCxnSpPr>
            <a:cxnSpLocks/>
          </p:cNvCxnSpPr>
          <p:nvPr/>
        </p:nvCxnSpPr>
        <p:spPr>
          <a:xfrm flipV="1">
            <a:off x="2302579" y="5758206"/>
            <a:ext cx="0" cy="491765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E9C2073-BB97-41B8-AB02-D273FFC2A85B}"/>
              </a:ext>
            </a:extLst>
          </p:cNvPr>
          <p:cNvCxnSpPr>
            <a:cxnSpLocks/>
          </p:cNvCxnSpPr>
          <p:nvPr/>
        </p:nvCxnSpPr>
        <p:spPr>
          <a:xfrm flipV="1">
            <a:off x="3539062" y="5758206"/>
            <a:ext cx="0" cy="491765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6F5863-310E-4CD0-AFB8-1831DFDECA76}"/>
              </a:ext>
            </a:extLst>
          </p:cNvPr>
          <p:cNvCxnSpPr>
            <a:cxnSpLocks/>
          </p:cNvCxnSpPr>
          <p:nvPr/>
        </p:nvCxnSpPr>
        <p:spPr>
          <a:xfrm flipV="1">
            <a:off x="2508659" y="5456548"/>
            <a:ext cx="0" cy="802851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622BAD6-CCA8-4D0A-8635-3EB0D0E2930A}"/>
              </a:ext>
            </a:extLst>
          </p:cNvPr>
          <p:cNvCxnSpPr>
            <a:cxnSpLocks/>
          </p:cNvCxnSpPr>
          <p:nvPr/>
        </p:nvCxnSpPr>
        <p:spPr>
          <a:xfrm flipV="1">
            <a:off x="3332981" y="5447120"/>
            <a:ext cx="0" cy="802851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6F7A612-B074-4722-BD99-3C5E072F6D8E}"/>
              </a:ext>
            </a:extLst>
          </p:cNvPr>
          <p:cNvCxnSpPr>
            <a:cxnSpLocks/>
          </p:cNvCxnSpPr>
          <p:nvPr/>
        </p:nvCxnSpPr>
        <p:spPr>
          <a:xfrm flipV="1">
            <a:off x="2714739" y="5231876"/>
            <a:ext cx="0" cy="1018096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445CA6C-CFC6-4A0E-AE95-7C2CFA098D41}"/>
              </a:ext>
            </a:extLst>
          </p:cNvPr>
          <p:cNvCxnSpPr>
            <a:cxnSpLocks/>
          </p:cNvCxnSpPr>
          <p:nvPr/>
        </p:nvCxnSpPr>
        <p:spPr>
          <a:xfrm flipV="1">
            <a:off x="3126900" y="5231875"/>
            <a:ext cx="0" cy="1018096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476648C-2E5A-4ECE-B0BD-3B1FBC591B32}"/>
              </a:ext>
            </a:extLst>
          </p:cNvPr>
          <p:cNvCxnSpPr>
            <a:cxnSpLocks/>
          </p:cNvCxnSpPr>
          <p:nvPr/>
        </p:nvCxnSpPr>
        <p:spPr>
          <a:xfrm flipV="1">
            <a:off x="2920819" y="5128181"/>
            <a:ext cx="0" cy="1139073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59502B3-C3D9-4E2A-9E7B-671DABCC320C}"/>
              </a:ext>
            </a:extLst>
          </p:cNvPr>
          <p:cNvCxnSpPr/>
          <p:nvPr/>
        </p:nvCxnSpPr>
        <p:spPr>
          <a:xfrm>
            <a:off x="8342977" y="6242115"/>
            <a:ext cx="1837311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1EED1E42-F66C-4813-B2E7-6853D07518ED}"/>
              </a:ext>
            </a:extLst>
          </p:cNvPr>
          <p:cNvSpPr/>
          <p:nvPr/>
        </p:nvSpPr>
        <p:spPr>
          <a:xfrm>
            <a:off x="8465270" y="5250713"/>
            <a:ext cx="1517716" cy="876710"/>
          </a:xfrm>
          <a:custGeom>
            <a:avLst/>
            <a:gdLst>
              <a:gd name="connsiteX0" fmla="*/ 0 w 1517716"/>
              <a:gd name="connsiteY0" fmla="*/ 876710 h 876710"/>
              <a:gd name="connsiteX1" fmla="*/ 763571 w 1517716"/>
              <a:gd name="connsiteY1" fmla="*/ 17 h 876710"/>
              <a:gd name="connsiteX2" fmla="*/ 1517716 w 1517716"/>
              <a:gd name="connsiteY2" fmla="*/ 857856 h 8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7716" h="876710">
                <a:moveTo>
                  <a:pt x="0" y="876710"/>
                </a:moveTo>
                <a:cubicBezTo>
                  <a:pt x="255309" y="439934"/>
                  <a:pt x="510618" y="3159"/>
                  <a:pt x="763571" y="17"/>
                </a:cubicBezTo>
                <a:cubicBezTo>
                  <a:pt x="1016524" y="-3125"/>
                  <a:pt x="1267120" y="427365"/>
                  <a:pt x="1517716" y="857856"/>
                </a:cubicBezTo>
              </a:path>
            </a:pathLst>
          </a:cu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91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7F6E70-D13B-4305-A4B2-A480C64CB525}"/>
              </a:ext>
            </a:extLst>
          </p:cNvPr>
          <p:cNvSpPr txBox="1"/>
          <p:nvPr/>
        </p:nvSpPr>
        <p:spPr>
          <a:xfrm>
            <a:off x="5373687" y="360575"/>
            <a:ext cx="1444626" cy="36933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이산확률변수</a:t>
            </a:r>
            <a:endParaRPr lang="en-US" altLang="ko-KR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9">
                <a:extLst>
                  <a:ext uri="{FF2B5EF4-FFF2-40B4-BE49-F238E27FC236}">
                    <a16:creationId xmlns:a16="http://schemas.microsoft.com/office/drawing/2014/main" id="{BE477458-1546-4218-90D5-F0E21CDB0B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7185297"/>
                  </p:ext>
                </p:extLst>
              </p:nvPr>
            </p:nvGraphicFramePr>
            <p:xfrm>
              <a:off x="2210062" y="2383782"/>
              <a:ext cx="7771872" cy="8455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7656">
                      <a:extLst>
                        <a:ext uri="{9D8B030D-6E8A-4147-A177-3AD203B41FA5}">
                          <a16:colId xmlns:a16="http://schemas.microsoft.com/office/drawing/2014/main" val="3308083422"/>
                        </a:ext>
                      </a:extLst>
                    </a:gridCol>
                    <a:gridCol w="647656">
                      <a:extLst>
                        <a:ext uri="{9D8B030D-6E8A-4147-A177-3AD203B41FA5}">
                          <a16:colId xmlns:a16="http://schemas.microsoft.com/office/drawing/2014/main" val="1979534514"/>
                        </a:ext>
                      </a:extLst>
                    </a:gridCol>
                    <a:gridCol w="647656">
                      <a:extLst>
                        <a:ext uri="{9D8B030D-6E8A-4147-A177-3AD203B41FA5}">
                          <a16:colId xmlns:a16="http://schemas.microsoft.com/office/drawing/2014/main" val="1260451215"/>
                        </a:ext>
                      </a:extLst>
                    </a:gridCol>
                    <a:gridCol w="647656">
                      <a:extLst>
                        <a:ext uri="{9D8B030D-6E8A-4147-A177-3AD203B41FA5}">
                          <a16:colId xmlns:a16="http://schemas.microsoft.com/office/drawing/2014/main" val="198074636"/>
                        </a:ext>
                      </a:extLst>
                    </a:gridCol>
                    <a:gridCol w="647656">
                      <a:extLst>
                        <a:ext uri="{9D8B030D-6E8A-4147-A177-3AD203B41FA5}">
                          <a16:colId xmlns:a16="http://schemas.microsoft.com/office/drawing/2014/main" val="2633493978"/>
                        </a:ext>
                      </a:extLst>
                    </a:gridCol>
                    <a:gridCol w="647656">
                      <a:extLst>
                        <a:ext uri="{9D8B030D-6E8A-4147-A177-3AD203B41FA5}">
                          <a16:colId xmlns:a16="http://schemas.microsoft.com/office/drawing/2014/main" val="3772517668"/>
                        </a:ext>
                      </a:extLst>
                    </a:gridCol>
                    <a:gridCol w="647656">
                      <a:extLst>
                        <a:ext uri="{9D8B030D-6E8A-4147-A177-3AD203B41FA5}">
                          <a16:colId xmlns:a16="http://schemas.microsoft.com/office/drawing/2014/main" val="2639773663"/>
                        </a:ext>
                      </a:extLst>
                    </a:gridCol>
                    <a:gridCol w="647656">
                      <a:extLst>
                        <a:ext uri="{9D8B030D-6E8A-4147-A177-3AD203B41FA5}">
                          <a16:colId xmlns:a16="http://schemas.microsoft.com/office/drawing/2014/main" val="3026405801"/>
                        </a:ext>
                      </a:extLst>
                    </a:gridCol>
                    <a:gridCol w="647656">
                      <a:extLst>
                        <a:ext uri="{9D8B030D-6E8A-4147-A177-3AD203B41FA5}">
                          <a16:colId xmlns:a16="http://schemas.microsoft.com/office/drawing/2014/main" val="2198289035"/>
                        </a:ext>
                      </a:extLst>
                    </a:gridCol>
                    <a:gridCol w="647656">
                      <a:extLst>
                        <a:ext uri="{9D8B030D-6E8A-4147-A177-3AD203B41FA5}">
                          <a16:colId xmlns:a16="http://schemas.microsoft.com/office/drawing/2014/main" val="3244448321"/>
                        </a:ext>
                      </a:extLst>
                    </a:gridCol>
                    <a:gridCol w="647656">
                      <a:extLst>
                        <a:ext uri="{9D8B030D-6E8A-4147-A177-3AD203B41FA5}">
                          <a16:colId xmlns:a16="http://schemas.microsoft.com/office/drawing/2014/main" val="761316731"/>
                        </a:ext>
                      </a:extLst>
                    </a:gridCol>
                    <a:gridCol w="647656">
                      <a:extLst>
                        <a:ext uri="{9D8B030D-6E8A-4147-A177-3AD203B41FA5}">
                          <a16:colId xmlns:a16="http://schemas.microsoft.com/office/drawing/2014/main" val="3038848904"/>
                        </a:ext>
                      </a:extLst>
                    </a:gridCol>
                  </a:tblGrid>
                  <a:tr h="269330">
                    <a:tc>
                      <a:txBody>
                        <a:bodyPr/>
                        <a:lstStyle/>
                        <a:p>
                          <a:pPr algn="l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chemeClr val="bg1"/>
                              </a:solidFill>
                              <a:latin typeface="나눔스퀘어라운드 Bold" panose="020B0600000101010101" pitchFamily="50" charset="-127"/>
                              <a:ea typeface="나눔스퀘어라운드 Bold" panose="020B0600000101010101" pitchFamily="50" charset="-127"/>
                            </a:rPr>
                            <a:t>2</a:t>
                          </a:r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chemeClr val="bg1"/>
                              </a:solidFill>
                              <a:latin typeface="나눔스퀘어라운드 Bold" panose="020B0600000101010101" pitchFamily="50" charset="-127"/>
                              <a:ea typeface="나눔스퀘어라운드 Bold" panose="020B0600000101010101" pitchFamily="50" charset="-127"/>
                            </a:rPr>
                            <a:t>3</a:t>
                          </a:r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chemeClr val="bg1"/>
                              </a:solidFill>
                              <a:latin typeface="나눔스퀘어라운드 Bold" panose="020B0600000101010101" pitchFamily="50" charset="-127"/>
                              <a:ea typeface="나눔스퀘어라운드 Bold" panose="020B0600000101010101" pitchFamily="50" charset="-127"/>
                            </a:rPr>
                            <a:t>4</a:t>
                          </a:r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chemeClr val="bg1"/>
                              </a:solidFill>
                              <a:latin typeface="나눔스퀘어라운드 Bold" panose="020B0600000101010101" pitchFamily="50" charset="-127"/>
                              <a:ea typeface="나눔스퀘어라운드 Bold" panose="020B0600000101010101" pitchFamily="50" charset="-127"/>
                            </a:rPr>
                            <a:t>5</a:t>
                          </a:r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chemeClr val="bg1"/>
                              </a:solidFill>
                              <a:latin typeface="나눔스퀘어라운드 Bold" panose="020B0600000101010101" pitchFamily="50" charset="-127"/>
                              <a:ea typeface="나눔스퀘어라운드 Bold" panose="020B0600000101010101" pitchFamily="50" charset="-127"/>
                            </a:rPr>
                            <a:t>6</a:t>
                          </a:r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chemeClr val="bg1"/>
                              </a:solidFill>
                              <a:latin typeface="나눔스퀘어라운드 Bold" panose="020B0600000101010101" pitchFamily="50" charset="-127"/>
                              <a:ea typeface="나눔스퀘어라운드 Bold" panose="020B0600000101010101" pitchFamily="50" charset="-127"/>
                            </a:rPr>
                            <a:t>7</a:t>
                          </a:r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chemeClr val="bg1"/>
                              </a:solidFill>
                              <a:latin typeface="나눔스퀘어라운드 Bold" panose="020B0600000101010101" pitchFamily="50" charset="-127"/>
                              <a:ea typeface="나눔스퀘어라운드 Bold" panose="020B0600000101010101" pitchFamily="50" charset="-127"/>
                            </a:rPr>
                            <a:t>8</a:t>
                          </a:r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chemeClr val="bg1"/>
                              </a:solidFill>
                              <a:latin typeface="나눔스퀘어라운드 Bold" panose="020B0600000101010101" pitchFamily="50" charset="-127"/>
                              <a:ea typeface="나눔스퀘어라운드 Bold" panose="020B0600000101010101" pitchFamily="50" charset="-127"/>
                            </a:rPr>
                            <a:t>9</a:t>
                          </a:r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chemeClr val="bg1"/>
                              </a:solidFill>
                              <a:latin typeface="나눔스퀘어라운드 Bold" panose="020B0600000101010101" pitchFamily="50" charset="-127"/>
                              <a:ea typeface="나눔스퀘어라운드 Bold" panose="020B0600000101010101" pitchFamily="50" charset="-127"/>
                            </a:rPr>
                            <a:t>10</a:t>
                          </a:r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chemeClr val="bg1"/>
                              </a:solidFill>
                              <a:latin typeface="나눔스퀘어라운드 Bold" panose="020B0600000101010101" pitchFamily="50" charset="-127"/>
                              <a:ea typeface="나눔스퀘어라운드 Bold" panose="020B0600000101010101" pitchFamily="50" charset="-127"/>
                            </a:rPr>
                            <a:t>11</a:t>
                          </a:r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chemeClr val="bg1"/>
                              </a:solidFill>
                              <a:latin typeface="나눔스퀘어라운드 Bold" panose="020B0600000101010101" pitchFamily="50" charset="-127"/>
                              <a:ea typeface="나눔스퀘어라운드 Bold" panose="020B0600000101010101" pitchFamily="50" charset="-127"/>
                            </a:rPr>
                            <a:t>12</a:t>
                          </a:r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17756781"/>
                      </a:ext>
                    </a:extLst>
                  </a:tr>
                  <a:tr h="444719">
                    <a:tc>
                      <a:txBody>
                        <a:bodyPr/>
                        <a:lstStyle/>
                        <a:p>
                          <a:pPr algn="l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5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5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5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ko-KR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5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ko-KR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5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altLang="ko-KR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5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altLang="ko-KR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5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n-US" altLang="ko-KR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5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altLang="ko-KR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5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altLang="ko-KR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5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ko-KR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5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ko-KR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5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982442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9">
                <a:extLst>
                  <a:ext uri="{FF2B5EF4-FFF2-40B4-BE49-F238E27FC236}">
                    <a16:creationId xmlns:a16="http://schemas.microsoft.com/office/drawing/2014/main" id="{BE477458-1546-4218-90D5-F0E21CDB0B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7185297"/>
                  </p:ext>
                </p:extLst>
              </p:nvPr>
            </p:nvGraphicFramePr>
            <p:xfrm>
              <a:off x="2210062" y="2383782"/>
              <a:ext cx="7771872" cy="8455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7656">
                      <a:extLst>
                        <a:ext uri="{9D8B030D-6E8A-4147-A177-3AD203B41FA5}">
                          <a16:colId xmlns:a16="http://schemas.microsoft.com/office/drawing/2014/main" val="3308083422"/>
                        </a:ext>
                      </a:extLst>
                    </a:gridCol>
                    <a:gridCol w="647656">
                      <a:extLst>
                        <a:ext uri="{9D8B030D-6E8A-4147-A177-3AD203B41FA5}">
                          <a16:colId xmlns:a16="http://schemas.microsoft.com/office/drawing/2014/main" val="1979534514"/>
                        </a:ext>
                      </a:extLst>
                    </a:gridCol>
                    <a:gridCol w="647656">
                      <a:extLst>
                        <a:ext uri="{9D8B030D-6E8A-4147-A177-3AD203B41FA5}">
                          <a16:colId xmlns:a16="http://schemas.microsoft.com/office/drawing/2014/main" val="1260451215"/>
                        </a:ext>
                      </a:extLst>
                    </a:gridCol>
                    <a:gridCol w="647656">
                      <a:extLst>
                        <a:ext uri="{9D8B030D-6E8A-4147-A177-3AD203B41FA5}">
                          <a16:colId xmlns:a16="http://schemas.microsoft.com/office/drawing/2014/main" val="198074636"/>
                        </a:ext>
                      </a:extLst>
                    </a:gridCol>
                    <a:gridCol w="647656">
                      <a:extLst>
                        <a:ext uri="{9D8B030D-6E8A-4147-A177-3AD203B41FA5}">
                          <a16:colId xmlns:a16="http://schemas.microsoft.com/office/drawing/2014/main" val="2633493978"/>
                        </a:ext>
                      </a:extLst>
                    </a:gridCol>
                    <a:gridCol w="647656">
                      <a:extLst>
                        <a:ext uri="{9D8B030D-6E8A-4147-A177-3AD203B41FA5}">
                          <a16:colId xmlns:a16="http://schemas.microsoft.com/office/drawing/2014/main" val="3772517668"/>
                        </a:ext>
                      </a:extLst>
                    </a:gridCol>
                    <a:gridCol w="647656">
                      <a:extLst>
                        <a:ext uri="{9D8B030D-6E8A-4147-A177-3AD203B41FA5}">
                          <a16:colId xmlns:a16="http://schemas.microsoft.com/office/drawing/2014/main" val="2639773663"/>
                        </a:ext>
                      </a:extLst>
                    </a:gridCol>
                    <a:gridCol w="647656">
                      <a:extLst>
                        <a:ext uri="{9D8B030D-6E8A-4147-A177-3AD203B41FA5}">
                          <a16:colId xmlns:a16="http://schemas.microsoft.com/office/drawing/2014/main" val="3026405801"/>
                        </a:ext>
                      </a:extLst>
                    </a:gridCol>
                    <a:gridCol w="647656">
                      <a:extLst>
                        <a:ext uri="{9D8B030D-6E8A-4147-A177-3AD203B41FA5}">
                          <a16:colId xmlns:a16="http://schemas.microsoft.com/office/drawing/2014/main" val="2198289035"/>
                        </a:ext>
                      </a:extLst>
                    </a:gridCol>
                    <a:gridCol w="647656">
                      <a:extLst>
                        <a:ext uri="{9D8B030D-6E8A-4147-A177-3AD203B41FA5}">
                          <a16:colId xmlns:a16="http://schemas.microsoft.com/office/drawing/2014/main" val="3244448321"/>
                        </a:ext>
                      </a:extLst>
                    </a:gridCol>
                    <a:gridCol w="647656">
                      <a:extLst>
                        <a:ext uri="{9D8B030D-6E8A-4147-A177-3AD203B41FA5}">
                          <a16:colId xmlns:a16="http://schemas.microsoft.com/office/drawing/2014/main" val="761316731"/>
                        </a:ext>
                      </a:extLst>
                    </a:gridCol>
                    <a:gridCol w="647656">
                      <a:extLst>
                        <a:ext uri="{9D8B030D-6E8A-4147-A177-3AD203B41FA5}">
                          <a16:colId xmlns:a16="http://schemas.microsoft.com/office/drawing/2014/main" val="3038848904"/>
                        </a:ext>
                      </a:extLst>
                    </a:gridCol>
                  </a:tblGrid>
                  <a:tr h="3200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43" t="-3774" r="-1105660" b="-166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chemeClr val="bg1"/>
                              </a:solidFill>
                              <a:latin typeface="나눔스퀘어라운드 Bold" panose="020B0600000101010101" pitchFamily="50" charset="-127"/>
                              <a:ea typeface="나눔스퀘어라운드 Bold" panose="020B0600000101010101" pitchFamily="50" charset="-127"/>
                            </a:rPr>
                            <a:t>2</a:t>
                          </a:r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chemeClr val="bg1"/>
                              </a:solidFill>
                              <a:latin typeface="나눔스퀘어라운드 Bold" panose="020B0600000101010101" pitchFamily="50" charset="-127"/>
                              <a:ea typeface="나눔스퀘어라운드 Bold" panose="020B0600000101010101" pitchFamily="50" charset="-127"/>
                            </a:rPr>
                            <a:t>3</a:t>
                          </a:r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chemeClr val="bg1"/>
                              </a:solidFill>
                              <a:latin typeface="나눔스퀘어라운드 Bold" panose="020B0600000101010101" pitchFamily="50" charset="-127"/>
                              <a:ea typeface="나눔스퀘어라운드 Bold" panose="020B0600000101010101" pitchFamily="50" charset="-127"/>
                            </a:rPr>
                            <a:t>4</a:t>
                          </a:r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chemeClr val="bg1"/>
                              </a:solidFill>
                              <a:latin typeface="나눔스퀘어라운드 Bold" panose="020B0600000101010101" pitchFamily="50" charset="-127"/>
                              <a:ea typeface="나눔스퀘어라운드 Bold" panose="020B0600000101010101" pitchFamily="50" charset="-127"/>
                            </a:rPr>
                            <a:t>5</a:t>
                          </a:r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chemeClr val="bg1"/>
                              </a:solidFill>
                              <a:latin typeface="나눔스퀘어라운드 Bold" panose="020B0600000101010101" pitchFamily="50" charset="-127"/>
                              <a:ea typeface="나눔스퀘어라운드 Bold" panose="020B0600000101010101" pitchFamily="50" charset="-127"/>
                            </a:rPr>
                            <a:t>6</a:t>
                          </a:r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chemeClr val="bg1"/>
                              </a:solidFill>
                              <a:latin typeface="나눔스퀘어라운드 Bold" panose="020B0600000101010101" pitchFamily="50" charset="-127"/>
                              <a:ea typeface="나눔스퀘어라운드 Bold" panose="020B0600000101010101" pitchFamily="50" charset="-127"/>
                            </a:rPr>
                            <a:t>7</a:t>
                          </a:r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chemeClr val="bg1"/>
                              </a:solidFill>
                              <a:latin typeface="나눔스퀘어라운드 Bold" panose="020B0600000101010101" pitchFamily="50" charset="-127"/>
                              <a:ea typeface="나눔스퀘어라운드 Bold" panose="020B0600000101010101" pitchFamily="50" charset="-127"/>
                            </a:rPr>
                            <a:t>8</a:t>
                          </a:r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chemeClr val="bg1"/>
                              </a:solidFill>
                              <a:latin typeface="나눔스퀘어라운드 Bold" panose="020B0600000101010101" pitchFamily="50" charset="-127"/>
                              <a:ea typeface="나눔스퀘어라운드 Bold" panose="020B0600000101010101" pitchFamily="50" charset="-127"/>
                            </a:rPr>
                            <a:t>9</a:t>
                          </a:r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chemeClr val="bg1"/>
                              </a:solidFill>
                              <a:latin typeface="나눔스퀘어라운드 Bold" panose="020B0600000101010101" pitchFamily="50" charset="-127"/>
                              <a:ea typeface="나눔스퀘어라운드 Bold" panose="020B0600000101010101" pitchFamily="50" charset="-127"/>
                            </a:rPr>
                            <a:t>10</a:t>
                          </a:r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chemeClr val="bg1"/>
                              </a:solidFill>
                              <a:latin typeface="나눔스퀘어라운드 Bold" panose="020B0600000101010101" pitchFamily="50" charset="-127"/>
                              <a:ea typeface="나눔스퀘어라운드 Bold" panose="020B0600000101010101" pitchFamily="50" charset="-127"/>
                            </a:rPr>
                            <a:t>11</a:t>
                          </a:r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chemeClr val="bg1"/>
                              </a:solidFill>
                              <a:latin typeface="나눔스퀘어라운드 Bold" panose="020B0600000101010101" pitchFamily="50" charset="-127"/>
                              <a:ea typeface="나눔스퀘어라운드 Bold" panose="020B0600000101010101" pitchFamily="50" charset="-127"/>
                            </a:rPr>
                            <a:t>12</a:t>
                          </a:r>
                          <a:endParaRPr lang="ko-KR" altLang="en-US" sz="1500" dirty="0">
                            <a:solidFill>
                              <a:schemeClr val="bg1"/>
                            </a:solidFill>
                            <a:latin typeface="나눔스퀘어라운드 Bold" panose="020B0600000101010101" pitchFamily="50" charset="-127"/>
                            <a:ea typeface="나눔스퀘어라운드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17756781"/>
                      </a:ext>
                    </a:extLst>
                  </a:tr>
                  <a:tr h="52552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43" t="-63953" r="-110566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63953" r="-995327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887" t="-63953" r="-904717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87" t="-63953" r="-804717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8131" t="-63953" r="-69719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830" t="-63953" r="-603774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2830" t="-63953" r="-503774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6262" t="-63953" r="-399065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3774" t="-63953" r="-30283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3774" t="-63953" r="-20283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94393" t="-63953" r="-100935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04717" t="-63953" r="-1887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82442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301A7F-97D3-4D9E-9CCB-27A98AB56E81}"/>
                  </a:ext>
                </a:extLst>
              </p:cNvPr>
              <p:cNvSpPr txBox="1"/>
              <p:nvPr/>
            </p:nvSpPr>
            <p:spPr>
              <a:xfrm>
                <a:off x="1931972" y="2060617"/>
                <a:ext cx="832805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주사위 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2</a:t>
                </a:r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개를 던져 숫자의 합을 확률변수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5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라고할 때 이산확률분포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ko-KR" sz="15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5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5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는 다음과 같다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301A7F-97D3-4D9E-9CCB-27A98AB56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972" y="2060617"/>
                <a:ext cx="8328056" cy="323165"/>
              </a:xfrm>
              <a:prstGeom prst="rect">
                <a:avLst/>
              </a:prstGeom>
              <a:blipFill>
                <a:blip r:embed="rId4"/>
                <a:stretch>
                  <a:fillRect t="-1887" b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8F44A1-0783-4D8D-81A1-0D684C3D7250}"/>
                  </a:ext>
                </a:extLst>
              </p:cNvPr>
              <p:cNvSpPr txBox="1"/>
              <p:nvPr/>
            </p:nvSpPr>
            <p:spPr>
              <a:xfrm>
                <a:off x="1931972" y="1244969"/>
                <a:ext cx="832805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어떤 사건의 이산확률 변수가 </a:t>
                </a:r>
                <a14:m>
                  <m:oMath xmlns:m="http://schemas.openxmlformats.org/officeDocument/2006/math">
                    <m:r>
                      <a:rPr lang="en-US" altLang="ko-KR" sz="15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일 때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그에 대한 확률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는 이산확률분포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ko-KR" sz="15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5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5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따른다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8F44A1-0783-4D8D-81A1-0D684C3D7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972" y="1244969"/>
                <a:ext cx="8328056" cy="323165"/>
              </a:xfrm>
              <a:prstGeom prst="rect">
                <a:avLst/>
              </a:prstGeom>
              <a:blipFill>
                <a:blip r:embed="rId5"/>
                <a:stretch>
                  <a:fillRect t="-1887" b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45300CF-F59D-4C8F-AB09-8BD5D548AEFF}"/>
                  </a:ext>
                </a:extLst>
              </p:cNvPr>
              <p:cNvSpPr/>
              <p:nvPr/>
            </p:nvSpPr>
            <p:spPr>
              <a:xfrm>
                <a:off x="5350924" y="909474"/>
                <a:ext cx="14901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ko-KR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b="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i="1" dirty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altLang="ko-KR" i="1" dirty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 dirty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 dirty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45300CF-F59D-4C8F-AB09-8BD5D548A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924" y="909474"/>
                <a:ext cx="1490152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EE1C5BAC-EC3C-4ECC-9520-06FB7AB8E639}"/>
              </a:ext>
            </a:extLst>
          </p:cNvPr>
          <p:cNvSpPr/>
          <p:nvPr/>
        </p:nvSpPr>
        <p:spPr>
          <a:xfrm>
            <a:off x="5879183" y="1626222"/>
            <a:ext cx="433633" cy="369332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566D8D-CBEE-43D0-AE33-34562CFE48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41" y="3527029"/>
            <a:ext cx="3971915" cy="28370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78FCCB-2A84-44EB-AE72-3C4B58F226B0}"/>
              </a:ext>
            </a:extLst>
          </p:cNvPr>
          <p:cNvSpPr txBox="1"/>
          <p:nvPr/>
        </p:nvSpPr>
        <p:spPr>
          <a:xfrm>
            <a:off x="8308237" y="3917104"/>
            <a:ext cx="33473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주사위의 개수를 늘리면 이산확률분포는 </a:t>
            </a:r>
            <a:b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500" dirty="0">
                <a:solidFill>
                  <a:schemeClr val="accent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종형곡선</a:t>
            </a:r>
            <a:r>
              <a: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모양에 가까워 짐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ECFFD-DCF4-4F66-9B31-9ECB241F5BF9}"/>
              </a:ext>
            </a:extLst>
          </p:cNvPr>
          <p:cNvSpPr txBox="1"/>
          <p:nvPr/>
        </p:nvSpPr>
        <p:spPr>
          <a:xfrm>
            <a:off x="8244919" y="5059032"/>
            <a:ext cx="34740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주사위를 던져보는 시행을 무한으로 하는 </a:t>
            </a:r>
            <a:b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극한에서는</a:t>
            </a:r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종형곡선을 </a:t>
            </a:r>
            <a:r>
              <a:rPr lang="ko-KR" altLang="en-US" sz="1500" dirty="0">
                <a:solidFill>
                  <a:schemeClr val="accent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정규분포</a:t>
            </a:r>
            <a:r>
              <a: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라고 부름</a:t>
            </a:r>
          </a:p>
        </p:txBody>
      </p:sp>
    </p:spTree>
    <p:extLst>
      <p:ext uri="{BB962C8B-B14F-4D97-AF65-F5344CB8AC3E}">
        <p14:creationId xmlns:p14="http://schemas.microsoft.com/office/powerpoint/2010/main" val="486102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E48AEF0D-44BA-4C4F-AFFF-481BB7546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09" y="2667621"/>
            <a:ext cx="3860855" cy="3219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DDFEB-959C-4E11-8756-F5441C9215A2}"/>
              </a:ext>
            </a:extLst>
          </p:cNvPr>
          <p:cNvSpPr txBox="1"/>
          <p:nvPr/>
        </p:nvSpPr>
        <p:spPr>
          <a:xfrm>
            <a:off x="5373687" y="360575"/>
            <a:ext cx="1444626" cy="36933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연속확률변수</a:t>
            </a:r>
            <a:endParaRPr lang="en-US" altLang="ko-KR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9B7BA7-6033-45E1-8A2D-216A87926038}"/>
                  </a:ext>
                </a:extLst>
              </p:cNvPr>
              <p:cNvSpPr txBox="1"/>
              <p:nvPr/>
            </p:nvSpPr>
            <p:spPr>
              <a:xfrm>
                <a:off x="1226794" y="1661517"/>
                <a:ext cx="973841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어떤 사건의 연속확률 변수가 </a:t>
                </a:r>
                <a14:m>
                  <m:oMath xmlns:m="http://schemas.openxmlformats.org/officeDocument/2006/math">
                    <m:r>
                      <a:rPr lang="en-US" altLang="ko-KR" sz="15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일 때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그 에 대한 확률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는 연속확률 분포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altLang="ko-KR" sz="15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5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altLang="ko-KR" sz="15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지정한</a:t>
                </a:r>
                <a14:m>
                  <m:oMath xmlns:m="http://schemas.openxmlformats.org/officeDocument/2006/math">
                    <m:r>
                      <a:rPr lang="en-US" altLang="ko-KR" sz="15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의 구간 안에서 적분한 값과 같다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9B7BA7-6033-45E1-8A2D-216A87926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794" y="1661517"/>
                <a:ext cx="9738412" cy="323165"/>
              </a:xfrm>
              <a:prstGeom prst="rect">
                <a:avLst/>
              </a:prstGeom>
              <a:blipFill>
                <a:blip r:embed="rId4"/>
                <a:stretch>
                  <a:fillRect l="-250" t="-3774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E0F3327-9E7C-4A54-A240-749BF3D1A1AC}"/>
                  </a:ext>
                </a:extLst>
              </p:cNvPr>
              <p:cNvSpPr/>
              <p:nvPr/>
            </p:nvSpPr>
            <p:spPr>
              <a:xfrm>
                <a:off x="4608958" y="940870"/>
                <a:ext cx="2974084" cy="720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ko-KR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ko-KR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ko-KR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b="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altLang="ko-KR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ko-KR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altLang="ko-KR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b="0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E0F3327-9E7C-4A54-A240-749BF3D1A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958" y="940870"/>
                <a:ext cx="2974084" cy="7206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0089F6-CD1A-4B4E-97B7-B4FD8815B11B}"/>
                  </a:ext>
                </a:extLst>
              </p:cNvPr>
              <p:cNvSpPr txBox="1"/>
              <p:nvPr/>
            </p:nvSpPr>
            <p:spPr>
              <a:xfrm>
                <a:off x="4608958" y="2667621"/>
                <a:ext cx="975973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0089F6-CD1A-4B4E-97B7-B4FD8815B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958" y="2667621"/>
                <a:ext cx="975973" cy="200055"/>
              </a:xfrm>
              <a:prstGeom prst="rect">
                <a:avLst/>
              </a:prstGeom>
              <a:blipFill>
                <a:blip r:embed="rId6"/>
                <a:stretch>
                  <a:fillRect l="-5000" r="-4375" b="-43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AA8150-C66A-4B73-9880-DECEAE137272}"/>
                  </a:ext>
                </a:extLst>
              </p:cNvPr>
              <p:cNvSpPr txBox="1"/>
              <p:nvPr/>
            </p:nvSpPr>
            <p:spPr>
              <a:xfrm rot="16200000">
                <a:off x="1555981" y="4083213"/>
                <a:ext cx="695511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[%]</m:t>
                      </m:r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AA8150-C66A-4B73-9880-DECEAE13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555981" y="4083213"/>
                <a:ext cx="695511" cy="200055"/>
              </a:xfrm>
              <a:prstGeom prst="rect">
                <a:avLst/>
              </a:prstGeom>
              <a:blipFill>
                <a:blip r:embed="rId7"/>
                <a:stretch>
                  <a:fillRect t="-6140" r="-36364" b="-43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095CAD-6BD5-4174-9CAC-1AD933661F45}"/>
                  </a:ext>
                </a:extLst>
              </p:cNvPr>
              <p:cNvSpPr txBox="1"/>
              <p:nvPr/>
            </p:nvSpPr>
            <p:spPr>
              <a:xfrm>
                <a:off x="3460459" y="5938887"/>
                <a:ext cx="609141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300" dirty="0">
                    <a:solidFill>
                      <a:schemeClr val="bg1"/>
                    </a:solidFill>
                  </a:rPr>
                  <a:t>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1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ko-KR" sz="1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cm</m:t>
                    </m:r>
                    <m:r>
                      <a:rPr lang="en-US" altLang="ko-KR" sz="1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095CAD-6BD5-4174-9CAC-1AD933661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459" y="5938887"/>
                <a:ext cx="609141" cy="200055"/>
              </a:xfrm>
              <a:prstGeom prst="rect">
                <a:avLst/>
              </a:prstGeom>
              <a:blipFill>
                <a:blip r:embed="rId8"/>
                <a:stretch>
                  <a:fillRect l="-17000" t="-24242" r="-12000" b="-484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3B4748-6BF6-41DA-8149-7B853FE893F5}"/>
                  </a:ext>
                </a:extLst>
              </p:cNvPr>
              <p:cNvSpPr txBox="1"/>
              <p:nvPr/>
            </p:nvSpPr>
            <p:spPr>
              <a:xfrm>
                <a:off x="4328774" y="2957489"/>
                <a:ext cx="106567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3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=173.000?</m:t>
                    </m:r>
                  </m:oMath>
                </a14:m>
                <a:endParaRPr lang="en-US" altLang="ko-KR" sz="13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3B4748-6BF6-41DA-8149-7B853FE89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74" y="2957489"/>
                <a:ext cx="1065676" cy="200055"/>
              </a:xfrm>
              <a:prstGeom prst="rect">
                <a:avLst/>
              </a:prstGeom>
              <a:blipFill>
                <a:blip r:embed="rId9"/>
                <a:stretch>
                  <a:fillRect r="-4571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AE9B6C-4F38-45F9-A611-E3CA0ED4DB21}"/>
                  </a:ext>
                </a:extLst>
              </p:cNvPr>
              <p:cNvSpPr txBox="1"/>
              <p:nvPr/>
            </p:nvSpPr>
            <p:spPr>
              <a:xfrm>
                <a:off x="4536857" y="3156756"/>
                <a:ext cx="963212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=173.0002?</m:t>
                      </m:r>
                    </m:oMath>
                  </m:oMathPara>
                </a14:m>
                <a:endParaRPr lang="en-US" altLang="ko-KR" sz="13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AE9B6C-4F38-45F9-A611-E3CA0ED4D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857" y="3156756"/>
                <a:ext cx="963212" cy="200055"/>
              </a:xfrm>
              <a:prstGeom prst="rect">
                <a:avLst/>
              </a:prstGeom>
              <a:blipFill>
                <a:blip r:embed="rId10"/>
                <a:stretch>
                  <a:fillRect l="-1266" r="-3797"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04760F-CF18-432C-9A5C-13D19D67742A}"/>
                  </a:ext>
                </a:extLst>
              </p:cNvPr>
              <p:cNvSpPr txBox="1"/>
              <p:nvPr/>
            </p:nvSpPr>
            <p:spPr>
              <a:xfrm>
                <a:off x="4529748" y="3365141"/>
                <a:ext cx="1068434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=173.000</m:t>
                      </m:r>
                      <m:r>
                        <a:rPr lang="en-US" altLang="ko-KR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altLang="ko-KR" sz="13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04760F-CF18-432C-9A5C-13D19D677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748" y="3365141"/>
                <a:ext cx="1068434" cy="200055"/>
              </a:xfrm>
              <a:prstGeom prst="rect">
                <a:avLst/>
              </a:prstGeom>
              <a:blipFill>
                <a:blip r:embed="rId11"/>
                <a:stretch>
                  <a:fillRect l="-1143" r="-3429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5AA5149-9FA0-4071-B7B5-54668127CF27}"/>
              </a:ext>
            </a:extLst>
          </p:cNvPr>
          <p:cNvSpPr txBox="1"/>
          <p:nvPr/>
        </p:nvSpPr>
        <p:spPr>
          <a:xfrm>
            <a:off x="4318335" y="3573526"/>
            <a:ext cx="1181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정의할 수 없음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B6A283-4DE5-4870-986F-EE9680D4B0CC}"/>
              </a:ext>
            </a:extLst>
          </p:cNvPr>
          <p:cNvCxnSpPr>
            <a:cxnSpLocks/>
          </p:cNvCxnSpPr>
          <p:nvPr/>
        </p:nvCxnSpPr>
        <p:spPr>
          <a:xfrm>
            <a:off x="4069600" y="3465168"/>
            <a:ext cx="0" cy="2030659"/>
          </a:xfrm>
          <a:prstGeom prst="line">
            <a:avLst/>
          </a:prstGeom>
          <a:ln w="28575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9D6DA58-45CE-4CC9-89A8-0E7E6842E9CE}"/>
                  </a:ext>
                </a:extLst>
              </p:cNvPr>
              <p:cNvSpPr txBox="1"/>
              <p:nvPr/>
            </p:nvSpPr>
            <p:spPr>
              <a:xfrm>
                <a:off x="2074844" y="5598832"/>
                <a:ext cx="315792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140</m:t>
                      </m:r>
                    </m:oMath>
                  </m:oMathPara>
                </a14:m>
                <a:endParaRPr lang="en-US" altLang="ko-KR" sz="13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9D6DA58-45CE-4CC9-89A8-0E7E6842E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844" y="5598832"/>
                <a:ext cx="315792" cy="200055"/>
              </a:xfrm>
              <a:prstGeom prst="rect">
                <a:avLst/>
              </a:prstGeom>
              <a:blipFill>
                <a:blip r:embed="rId12"/>
                <a:stretch>
                  <a:fillRect l="-11538" r="-11538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26209C-276A-487C-8D8D-ECCE675D9195}"/>
                  </a:ext>
                </a:extLst>
              </p:cNvPr>
              <p:cNvSpPr txBox="1"/>
              <p:nvPr/>
            </p:nvSpPr>
            <p:spPr>
              <a:xfrm>
                <a:off x="3460459" y="5612998"/>
                <a:ext cx="315792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170</m:t>
                      </m:r>
                    </m:oMath>
                  </m:oMathPara>
                </a14:m>
                <a:endParaRPr lang="en-US" altLang="ko-KR" sz="13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26209C-276A-487C-8D8D-ECCE675D9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459" y="5612998"/>
                <a:ext cx="315792" cy="200055"/>
              </a:xfrm>
              <a:prstGeom prst="rect">
                <a:avLst/>
              </a:prstGeom>
              <a:blipFill>
                <a:blip r:embed="rId13"/>
                <a:stretch>
                  <a:fillRect l="-13725" r="-11765"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CA0D666-3A2B-4AA8-829A-A05EB01B8CEB}"/>
                  </a:ext>
                </a:extLst>
              </p:cNvPr>
              <p:cNvSpPr txBox="1"/>
              <p:nvPr/>
            </p:nvSpPr>
            <p:spPr>
              <a:xfrm>
                <a:off x="3911704" y="5598831"/>
                <a:ext cx="315792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173</m:t>
                      </m:r>
                    </m:oMath>
                  </m:oMathPara>
                </a14:m>
                <a:endParaRPr lang="en-US" altLang="ko-KR" sz="13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CA0D666-3A2B-4AA8-829A-A05EB01B8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704" y="5598831"/>
                <a:ext cx="315792" cy="200055"/>
              </a:xfrm>
              <a:prstGeom prst="rect">
                <a:avLst/>
              </a:prstGeom>
              <a:blipFill>
                <a:blip r:embed="rId14"/>
                <a:stretch>
                  <a:fillRect l="-13725" r="-11765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8E0ACA-B2F5-4F17-B8A8-5FAAE76C5FD9}"/>
                  </a:ext>
                </a:extLst>
              </p:cNvPr>
              <p:cNvSpPr txBox="1"/>
              <p:nvPr/>
            </p:nvSpPr>
            <p:spPr>
              <a:xfrm>
                <a:off x="5098370" y="5600540"/>
                <a:ext cx="315791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200</m:t>
                      </m:r>
                    </m:oMath>
                  </m:oMathPara>
                </a14:m>
                <a:endParaRPr lang="en-US" altLang="ko-KR" sz="13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8E0ACA-B2F5-4F17-B8A8-5FAAE76C5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370" y="5600540"/>
                <a:ext cx="315791" cy="200055"/>
              </a:xfrm>
              <a:prstGeom prst="rect">
                <a:avLst/>
              </a:prstGeom>
              <a:blipFill>
                <a:blip r:embed="rId15"/>
                <a:stretch>
                  <a:fillRect l="-11538" r="-11538"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5802E2CE-CF85-4036-8DD5-D28A6D92FBEA}"/>
              </a:ext>
            </a:extLst>
          </p:cNvPr>
          <p:cNvSpPr/>
          <p:nvPr/>
        </p:nvSpPr>
        <p:spPr>
          <a:xfrm>
            <a:off x="4025860" y="5529162"/>
            <a:ext cx="87480" cy="75414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60478D5-E8C4-4447-93DE-400FBD359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36" y="2667621"/>
            <a:ext cx="3860855" cy="3219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720295A-E51D-40FD-958B-A4AB384DB6D2}"/>
                  </a:ext>
                </a:extLst>
              </p:cNvPr>
              <p:cNvSpPr txBox="1"/>
              <p:nvPr/>
            </p:nvSpPr>
            <p:spPr>
              <a:xfrm>
                <a:off x="9332685" y="2667621"/>
                <a:ext cx="975973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720295A-E51D-40FD-958B-A4AB384DB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685" y="2667621"/>
                <a:ext cx="975973" cy="200055"/>
              </a:xfrm>
              <a:prstGeom prst="rect">
                <a:avLst/>
              </a:prstGeom>
              <a:blipFill>
                <a:blip r:embed="rId16"/>
                <a:stretch>
                  <a:fillRect l="-5000" r="-4375" b="-43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E9571A-D420-46F1-AD2D-695BDB0F7120}"/>
                  </a:ext>
                </a:extLst>
              </p:cNvPr>
              <p:cNvSpPr txBox="1"/>
              <p:nvPr/>
            </p:nvSpPr>
            <p:spPr>
              <a:xfrm rot="16200000">
                <a:off x="6279708" y="4083213"/>
                <a:ext cx="695511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[%]</m:t>
                      </m:r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E9571A-D420-46F1-AD2D-695BDB0F7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279708" y="4083213"/>
                <a:ext cx="695511" cy="200055"/>
              </a:xfrm>
              <a:prstGeom prst="rect">
                <a:avLst/>
              </a:prstGeom>
              <a:blipFill>
                <a:blip r:embed="rId17"/>
                <a:stretch>
                  <a:fillRect t="-6140" r="-36364" b="-43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A422ECD-148B-4A1F-B07D-39F6FA7C29D3}"/>
                  </a:ext>
                </a:extLst>
              </p:cNvPr>
              <p:cNvSpPr txBox="1"/>
              <p:nvPr/>
            </p:nvSpPr>
            <p:spPr>
              <a:xfrm>
                <a:off x="8184186" y="5938887"/>
                <a:ext cx="609141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300" dirty="0">
                    <a:solidFill>
                      <a:schemeClr val="bg1"/>
                    </a:solidFill>
                  </a:rPr>
                  <a:t>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1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ko-KR" sz="1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cm</m:t>
                    </m:r>
                    <m:r>
                      <a:rPr lang="en-US" altLang="ko-KR" sz="1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A422ECD-148B-4A1F-B07D-39F6FA7C2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186" y="5938887"/>
                <a:ext cx="609141" cy="200055"/>
              </a:xfrm>
              <a:prstGeom prst="rect">
                <a:avLst/>
              </a:prstGeom>
              <a:blipFill>
                <a:blip r:embed="rId8"/>
                <a:stretch>
                  <a:fillRect l="-17172" t="-24242" r="-13131" b="-484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1A08CB9-BD98-41DF-A9D6-3C7ED3FE298C}"/>
                  </a:ext>
                </a:extLst>
              </p:cNvPr>
              <p:cNvSpPr txBox="1"/>
              <p:nvPr/>
            </p:nvSpPr>
            <p:spPr>
              <a:xfrm>
                <a:off x="8940618" y="3067903"/>
                <a:ext cx="117910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3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300" b="0" i="0" smtClean="0">
                        <a:latin typeface="Cambria Math" panose="02040503050406030204" pitchFamily="18" charset="0"/>
                      </a:rPr>
                      <m:t>172</m:t>
                    </m:r>
                    <m:r>
                      <a:rPr lang="en-US" altLang="ko-KR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≤174</m:t>
                    </m:r>
                  </m:oMath>
                </a14:m>
                <a:endParaRPr lang="en-US" altLang="ko-KR" sz="13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1A08CB9-BD98-41DF-A9D6-3C7ED3FE2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618" y="3067903"/>
                <a:ext cx="1179105" cy="200055"/>
              </a:xfrm>
              <a:prstGeom prst="rect">
                <a:avLst/>
              </a:prstGeom>
              <a:blipFill>
                <a:blip r:embed="rId18"/>
                <a:stretch>
                  <a:fillRect r="-3627"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A35765A5-629D-4E09-9DFA-200CE4681B3F}"/>
              </a:ext>
            </a:extLst>
          </p:cNvPr>
          <p:cNvSpPr txBox="1"/>
          <p:nvPr/>
        </p:nvSpPr>
        <p:spPr>
          <a:xfrm>
            <a:off x="9042062" y="3292609"/>
            <a:ext cx="1181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정의할 수 있음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5C6127D-41D8-431E-90B2-101B43A447EB}"/>
              </a:ext>
            </a:extLst>
          </p:cNvPr>
          <p:cNvCxnSpPr>
            <a:cxnSpLocks/>
          </p:cNvCxnSpPr>
          <p:nvPr/>
        </p:nvCxnSpPr>
        <p:spPr>
          <a:xfrm>
            <a:off x="8661225" y="3195638"/>
            <a:ext cx="0" cy="2300189"/>
          </a:xfrm>
          <a:prstGeom prst="line">
            <a:avLst/>
          </a:prstGeom>
          <a:ln w="28575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18242B6-B219-4EDD-B082-8EB6D65FB5FF}"/>
                  </a:ext>
                </a:extLst>
              </p:cNvPr>
              <p:cNvSpPr txBox="1"/>
              <p:nvPr/>
            </p:nvSpPr>
            <p:spPr>
              <a:xfrm>
                <a:off x="6798571" y="5598832"/>
                <a:ext cx="315792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140</m:t>
                      </m:r>
                    </m:oMath>
                  </m:oMathPara>
                </a14:m>
                <a:endParaRPr lang="en-US" altLang="ko-KR" sz="13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18242B6-B219-4EDD-B082-8EB6D65FB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571" y="5598832"/>
                <a:ext cx="315792" cy="200055"/>
              </a:xfrm>
              <a:prstGeom prst="rect">
                <a:avLst/>
              </a:prstGeom>
              <a:blipFill>
                <a:blip r:embed="rId12"/>
                <a:stretch>
                  <a:fillRect l="-11538" r="-11538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EEBB4B-46AC-4D7B-80EF-8058B79C1579}"/>
                  </a:ext>
                </a:extLst>
              </p:cNvPr>
              <p:cNvSpPr txBox="1"/>
              <p:nvPr/>
            </p:nvSpPr>
            <p:spPr>
              <a:xfrm>
                <a:off x="8184186" y="5612998"/>
                <a:ext cx="315792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170</m:t>
                      </m:r>
                    </m:oMath>
                  </m:oMathPara>
                </a14:m>
                <a:endParaRPr lang="en-US" altLang="ko-KR" sz="13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EEBB4B-46AC-4D7B-80EF-8058B79C1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186" y="5612998"/>
                <a:ext cx="315792" cy="200055"/>
              </a:xfrm>
              <a:prstGeom prst="rect">
                <a:avLst/>
              </a:prstGeom>
              <a:blipFill>
                <a:blip r:embed="rId13"/>
                <a:stretch>
                  <a:fillRect l="-13725" r="-11765"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C9C4ED9-65D8-4357-BEB4-934BF6507470}"/>
                  </a:ext>
                </a:extLst>
              </p:cNvPr>
              <p:cNvSpPr txBox="1"/>
              <p:nvPr/>
            </p:nvSpPr>
            <p:spPr>
              <a:xfrm>
                <a:off x="8499184" y="5598831"/>
                <a:ext cx="315792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172</m:t>
                      </m:r>
                    </m:oMath>
                  </m:oMathPara>
                </a14:m>
                <a:endParaRPr lang="en-US" altLang="ko-KR" sz="13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C9C4ED9-65D8-4357-BEB4-934BF6507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184" y="5598831"/>
                <a:ext cx="315792" cy="200055"/>
              </a:xfrm>
              <a:prstGeom prst="rect">
                <a:avLst/>
              </a:prstGeom>
              <a:blipFill>
                <a:blip r:embed="rId19"/>
                <a:stretch>
                  <a:fillRect l="-11538" r="-11538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2E23E5F-C75B-4D12-8117-343CE10B90F0}"/>
                  </a:ext>
                </a:extLst>
              </p:cNvPr>
              <p:cNvSpPr txBox="1"/>
              <p:nvPr/>
            </p:nvSpPr>
            <p:spPr>
              <a:xfrm>
                <a:off x="9822097" y="5600540"/>
                <a:ext cx="315791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200</m:t>
                      </m:r>
                    </m:oMath>
                  </m:oMathPara>
                </a14:m>
                <a:endParaRPr lang="en-US" altLang="ko-KR" sz="13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2E23E5F-C75B-4D12-8117-343CE10B9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097" y="5600540"/>
                <a:ext cx="315791" cy="200055"/>
              </a:xfrm>
              <a:prstGeom prst="rect">
                <a:avLst/>
              </a:prstGeom>
              <a:blipFill>
                <a:blip r:embed="rId15"/>
                <a:stretch>
                  <a:fillRect l="-11538" r="-11538"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7BF5CCF9-13F4-4FD0-89FC-92252C0D4E05}"/>
              </a:ext>
            </a:extLst>
          </p:cNvPr>
          <p:cNvSpPr/>
          <p:nvPr/>
        </p:nvSpPr>
        <p:spPr>
          <a:xfrm>
            <a:off x="8617485" y="5529162"/>
            <a:ext cx="87480" cy="75414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D0BBAB9-3183-4C4F-977C-C4C15B4F84BF}"/>
                  </a:ext>
                </a:extLst>
              </p:cNvPr>
              <p:cNvSpPr txBox="1"/>
              <p:nvPr/>
            </p:nvSpPr>
            <p:spPr>
              <a:xfrm>
                <a:off x="8857778" y="5591356"/>
                <a:ext cx="315792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174</m:t>
                      </m:r>
                    </m:oMath>
                  </m:oMathPara>
                </a14:m>
                <a:endParaRPr lang="en-US" altLang="ko-KR" sz="13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D0BBAB9-3183-4C4F-977C-C4C15B4F8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778" y="5591356"/>
                <a:ext cx="315792" cy="200055"/>
              </a:xfrm>
              <a:prstGeom prst="rect">
                <a:avLst/>
              </a:prstGeom>
              <a:blipFill>
                <a:blip r:embed="rId20"/>
                <a:stretch>
                  <a:fillRect l="-11538" r="-11538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0076885-DCCE-4C3A-977B-245F09B87AB3}"/>
              </a:ext>
            </a:extLst>
          </p:cNvPr>
          <p:cNvCxnSpPr>
            <a:cxnSpLocks/>
          </p:cNvCxnSpPr>
          <p:nvPr/>
        </p:nvCxnSpPr>
        <p:spPr>
          <a:xfrm>
            <a:off x="9043726" y="4099560"/>
            <a:ext cx="0" cy="1396222"/>
          </a:xfrm>
          <a:prstGeom prst="line">
            <a:avLst/>
          </a:prstGeom>
          <a:ln w="28575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6275E35E-9728-4FFE-883C-7A9FEE9F317B}"/>
              </a:ext>
            </a:extLst>
          </p:cNvPr>
          <p:cNvSpPr/>
          <p:nvPr/>
        </p:nvSpPr>
        <p:spPr>
          <a:xfrm>
            <a:off x="8999986" y="5529117"/>
            <a:ext cx="87480" cy="75414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1EF107-8DA6-48D1-B476-D7DF865CA706}"/>
              </a:ext>
            </a:extLst>
          </p:cNvPr>
          <p:cNvSpPr/>
          <p:nvPr/>
        </p:nvSpPr>
        <p:spPr>
          <a:xfrm>
            <a:off x="8684425" y="4088060"/>
            <a:ext cx="340514" cy="1407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5B65668-F82A-44AD-BBEF-94DE7AE8B8EE}"/>
              </a:ext>
            </a:extLst>
          </p:cNvPr>
          <p:cNvSpPr/>
          <p:nvPr/>
        </p:nvSpPr>
        <p:spPr>
          <a:xfrm>
            <a:off x="8680013" y="3209423"/>
            <a:ext cx="340511" cy="1577162"/>
          </a:xfrm>
          <a:custGeom>
            <a:avLst/>
            <a:gdLst>
              <a:gd name="connsiteX0" fmla="*/ 0 w 384935"/>
              <a:gd name="connsiteY0" fmla="*/ 0 h 1470006"/>
              <a:gd name="connsiteX1" fmla="*/ 384935 w 384935"/>
              <a:gd name="connsiteY1" fmla="*/ 0 h 1470006"/>
              <a:gd name="connsiteX2" fmla="*/ 384935 w 384935"/>
              <a:gd name="connsiteY2" fmla="*/ 1470006 h 1470006"/>
              <a:gd name="connsiteX3" fmla="*/ 0 w 384935"/>
              <a:gd name="connsiteY3" fmla="*/ 1470006 h 1470006"/>
              <a:gd name="connsiteX4" fmla="*/ 0 w 384935"/>
              <a:gd name="connsiteY4" fmla="*/ 0 h 1470006"/>
              <a:gd name="connsiteX0" fmla="*/ 0 w 384935"/>
              <a:gd name="connsiteY0" fmla="*/ 0 h 1470006"/>
              <a:gd name="connsiteX1" fmla="*/ 384935 w 384935"/>
              <a:gd name="connsiteY1" fmla="*/ 804863 h 1470006"/>
              <a:gd name="connsiteX2" fmla="*/ 384935 w 384935"/>
              <a:gd name="connsiteY2" fmla="*/ 1470006 h 1470006"/>
              <a:gd name="connsiteX3" fmla="*/ 0 w 384935"/>
              <a:gd name="connsiteY3" fmla="*/ 1470006 h 1470006"/>
              <a:gd name="connsiteX4" fmla="*/ 0 w 384935"/>
              <a:gd name="connsiteY4" fmla="*/ 0 h 1470006"/>
              <a:gd name="connsiteX0" fmla="*/ 97631 w 384935"/>
              <a:gd name="connsiteY0" fmla="*/ 0 h 1472387"/>
              <a:gd name="connsiteX1" fmla="*/ 384935 w 384935"/>
              <a:gd name="connsiteY1" fmla="*/ 807244 h 1472387"/>
              <a:gd name="connsiteX2" fmla="*/ 384935 w 384935"/>
              <a:gd name="connsiteY2" fmla="*/ 1472387 h 1472387"/>
              <a:gd name="connsiteX3" fmla="*/ 0 w 384935"/>
              <a:gd name="connsiteY3" fmla="*/ 1472387 h 1472387"/>
              <a:gd name="connsiteX4" fmla="*/ 97631 w 384935"/>
              <a:gd name="connsiteY4" fmla="*/ 0 h 1472387"/>
              <a:gd name="connsiteX0" fmla="*/ 9525 w 384935"/>
              <a:gd name="connsiteY0" fmla="*/ 0 h 1577162"/>
              <a:gd name="connsiteX1" fmla="*/ 384935 w 384935"/>
              <a:gd name="connsiteY1" fmla="*/ 912019 h 1577162"/>
              <a:gd name="connsiteX2" fmla="*/ 384935 w 384935"/>
              <a:gd name="connsiteY2" fmla="*/ 1577162 h 1577162"/>
              <a:gd name="connsiteX3" fmla="*/ 0 w 384935"/>
              <a:gd name="connsiteY3" fmla="*/ 1577162 h 1577162"/>
              <a:gd name="connsiteX4" fmla="*/ 9525 w 384935"/>
              <a:gd name="connsiteY4" fmla="*/ 0 h 1577162"/>
              <a:gd name="connsiteX0" fmla="*/ 9525 w 384935"/>
              <a:gd name="connsiteY0" fmla="*/ 0 h 1577162"/>
              <a:gd name="connsiteX1" fmla="*/ 384935 w 384935"/>
              <a:gd name="connsiteY1" fmla="*/ 912019 h 1577162"/>
              <a:gd name="connsiteX2" fmla="*/ 384935 w 384935"/>
              <a:gd name="connsiteY2" fmla="*/ 1577162 h 1577162"/>
              <a:gd name="connsiteX3" fmla="*/ 0 w 384935"/>
              <a:gd name="connsiteY3" fmla="*/ 1577162 h 1577162"/>
              <a:gd name="connsiteX4" fmla="*/ 9525 w 384935"/>
              <a:gd name="connsiteY4" fmla="*/ 0 h 157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935" h="1577162">
                <a:moveTo>
                  <a:pt x="9525" y="0"/>
                </a:moveTo>
                <a:cubicBezTo>
                  <a:pt x="170381" y="299243"/>
                  <a:pt x="259798" y="608013"/>
                  <a:pt x="384935" y="912019"/>
                </a:cubicBezTo>
                <a:lnTo>
                  <a:pt x="384935" y="1577162"/>
                </a:lnTo>
                <a:lnTo>
                  <a:pt x="0" y="1577162"/>
                </a:lnTo>
                <a:lnTo>
                  <a:pt x="9525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1DC7453-616C-48C6-B3EF-231891C5E13B}"/>
                  </a:ext>
                </a:extLst>
              </p:cNvPr>
              <p:cNvSpPr/>
              <p:nvPr/>
            </p:nvSpPr>
            <p:spPr>
              <a:xfrm>
                <a:off x="10388291" y="4159021"/>
                <a:ext cx="1485535" cy="714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ko-KR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72</m:t>
                          </m:r>
                        </m:sub>
                        <m:sup>
                          <m:r>
                            <a:rPr lang="en-US" altLang="ko-KR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174</m:t>
                          </m:r>
                        </m:sup>
                        <m:e>
                          <m:r>
                            <a:rPr lang="en-US" altLang="ko-KR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1DC7453-616C-48C6-B3EF-231891C5E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291" y="4159021"/>
                <a:ext cx="1485535" cy="7142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C95054D-B723-4056-89C1-9263F6F03828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 flipV="1">
            <a:off x="9024939" y="4516170"/>
            <a:ext cx="1363352" cy="27560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481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0D9B2-262A-4827-A198-92BA968D0C4A}"/>
              </a:ext>
            </a:extLst>
          </p:cNvPr>
          <p:cNvSpPr txBox="1"/>
          <p:nvPr/>
        </p:nvSpPr>
        <p:spPr>
          <a:xfrm>
            <a:off x="4000500" y="2472873"/>
            <a:ext cx="1303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03-1</a:t>
            </a:r>
            <a:endParaRPr lang="ko-KR" altLang="en-US" sz="4400" spc="-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19CFD-6BB2-462C-B0EC-5ED5810E1F4F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결합확률과 조건부확률</a:t>
            </a:r>
          </a:p>
        </p:txBody>
      </p:sp>
    </p:spTree>
    <p:extLst>
      <p:ext uri="{BB962C8B-B14F-4D97-AF65-F5344CB8AC3E}">
        <p14:creationId xmlns:p14="http://schemas.microsoft.com/office/powerpoint/2010/main" val="700015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0D918-712F-45D8-848D-791AD13BA7AE}"/>
              </a:ext>
            </a:extLst>
          </p:cNvPr>
          <p:cNvSpPr txBox="1"/>
          <p:nvPr/>
        </p:nvSpPr>
        <p:spPr>
          <a:xfrm>
            <a:off x="2512571" y="360575"/>
            <a:ext cx="1024639" cy="36933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결합확률</a:t>
            </a:r>
            <a:endParaRPr lang="en-US" altLang="ko-KR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87D3C-8792-41D9-8CAF-A984F8CFEA15}"/>
              </a:ext>
            </a:extLst>
          </p:cNvPr>
          <p:cNvSpPr txBox="1"/>
          <p:nvPr/>
        </p:nvSpPr>
        <p:spPr>
          <a:xfrm>
            <a:off x="8549791" y="360575"/>
            <a:ext cx="1234633" cy="36933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조건부확률</a:t>
            </a:r>
            <a:endParaRPr lang="en-US" altLang="ko-KR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8ED080-3383-40A8-9A82-700589C9C0C5}"/>
                  </a:ext>
                </a:extLst>
              </p:cNvPr>
              <p:cNvSpPr txBox="1"/>
              <p:nvPr/>
            </p:nvSpPr>
            <p:spPr>
              <a:xfrm>
                <a:off x="973471" y="1316021"/>
                <a:ext cx="41028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사건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𝐴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와 사건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𝐵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 서로 독립된 사건일 때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</a:t>
                </a:r>
                <a:b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</a:b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두 사건의 결합확률은 다음과 같다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8ED080-3383-40A8-9A82-700589C9C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71" y="1316021"/>
                <a:ext cx="4102853" cy="646331"/>
              </a:xfrm>
              <a:prstGeom prst="rect">
                <a:avLst/>
              </a:prstGeom>
              <a:blipFill>
                <a:blip r:embed="rId3"/>
                <a:stretch>
                  <a:fillRect l="-892" t="-4717" r="-743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7C87A2-2EF1-45AE-978F-19364F1F9562}"/>
                  </a:ext>
                </a:extLst>
              </p:cNvPr>
              <p:cNvSpPr txBox="1"/>
              <p:nvPr/>
            </p:nvSpPr>
            <p:spPr>
              <a:xfrm>
                <a:off x="7015722" y="1316020"/>
                <a:ext cx="43027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사건</a:t>
                </a:r>
                <a:r>
                  <a:rPr lang="en-US" altLang="ko-KR" dirty="0">
                    <a:solidFill>
                      <a:schemeClr val="bg1"/>
                    </a:solidFill>
                    <a:ea typeface="나눔스퀘어라운드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𝐵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 일어났을 때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</a:t>
                </a:r>
                <a:b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</a:b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사건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A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 일어날 조건부 확률은 다음과 같다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7C87A2-2EF1-45AE-978F-19364F1F9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22" y="1316020"/>
                <a:ext cx="4302781" cy="646331"/>
              </a:xfrm>
              <a:prstGeom prst="rect">
                <a:avLst/>
              </a:prstGeom>
              <a:blipFill>
                <a:blip r:embed="rId4"/>
                <a:stretch>
                  <a:fillRect l="-850" t="-4717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FA9969-93DF-4C12-9F24-08AFF1C04194}"/>
              </a:ext>
            </a:extLst>
          </p:cNvPr>
          <p:cNvCxnSpPr/>
          <p:nvPr/>
        </p:nvCxnSpPr>
        <p:spPr>
          <a:xfrm>
            <a:off x="6096000" y="360575"/>
            <a:ext cx="0" cy="613685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4C8B32-964B-470E-9D59-BC28A6B415E3}"/>
                  </a:ext>
                </a:extLst>
              </p:cNvPr>
              <p:cNvSpPr txBox="1"/>
              <p:nvPr/>
            </p:nvSpPr>
            <p:spPr>
              <a:xfrm>
                <a:off x="1369405" y="2200275"/>
                <a:ext cx="33109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4C8B32-964B-470E-9D59-BC28A6B41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405" y="2200275"/>
                <a:ext cx="3310970" cy="276999"/>
              </a:xfrm>
              <a:prstGeom prst="rect">
                <a:avLst/>
              </a:prstGeom>
              <a:blipFill>
                <a:blip r:embed="rId5"/>
                <a:stretch>
                  <a:fillRect l="-921" r="-1657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238FFD-D4EF-4C55-AFAA-050DF81F30AE}"/>
                  </a:ext>
                </a:extLst>
              </p:cNvPr>
              <p:cNvSpPr txBox="1"/>
              <p:nvPr/>
            </p:nvSpPr>
            <p:spPr>
              <a:xfrm>
                <a:off x="8161929" y="2050393"/>
                <a:ext cx="2010358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238FFD-D4EF-4C55-AFAA-050DF81F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929" y="2050393"/>
                <a:ext cx="2010358" cy="576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BA32FE-1E44-4FBC-A223-2C725D73F874}"/>
                  </a:ext>
                </a:extLst>
              </p:cNvPr>
              <p:cNvSpPr txBox="1"/>
              <p:nvPr/>
            </p:nvSpPr>
            <p:spPr>
              <a:xfrm>
                <a:off x="775272" y="3429000"/>
                <a:ext cx="4699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서로 독립적인 사건</a:t>
                </a:r>
                <a:r>
                  <a:rPr lang="en-US" altLang="ko-KR" dirty="0">
                    <a:solidFill>
                      <a:schemeClr val="bg1"/>
                    </a:solidFill>
                    <a:ea typeface="나눔스퀘어라운드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𝐴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𝐵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 동시에 일어날 확률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BA32FE-1E44-4FBC-A223-2C725D73F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72" y="3429000"/>
                <a:ext cx="4699172" cy="369332"/>
              </a:xfrm>
              <a:prstGeom prst="rect">
                <a:avLst/>
              </a:prstGeom>
              <a:blipFill>
                <a:blip r:embed="rId7"/>
                <a:stretch>
                  <a:fillRect l="-649" t="-8333" r="-778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FD0C30-41EA-4238-8BC3-04BFE1DA1D52}"/>
                  </a:ext>
                </a:extLst>
              </p:cNvPr>
              <p:cNvSpPr txBox="1"/>
              <p:nvPr/>
            </p:nvSpPr>
            <p:spPr>
              <a:xfrm>
                <a:off x="7018287" y="3439097"/>
                <a:ext cx="430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사건</a:t>
                </a:r>
                <a:r>
                  <a:rPr lang="en-US" altLang="ko-KR" dirty="0">
                    <a:solidFill>
                      <a:schemeClr val="bg1"/>
                    </a:solidFill>
                    <a:ea typeface="나눔스퀘어라운드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B</m:t>
                    </m:r>
                    <m:r>
                      <a:rPr lang="ko-KR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가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일</a:t>
                </a:r>
                <a14:m>
                  <m:oMath xmlns:m="http://schemas.openxmlformats.org/officeDocument/2006/math">
                    <m:r>
                      <a:rPr lang="ko-KR" altLang="en-US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어</m:t>
                    </m:r>
                    <m:r>
                      <a:rPr lang="ko-KR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난</m:t>
                    </m:r>
                    <m:r>
                      <a:rPr lang="en-US" altLang="ko-K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 </m:t>
                    </m:r>
                    <m:r>
                      <a:rPr lang="ko-KR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후</m:t>
                    </m:r>
                    <m:r>
                      <a:rPr lang="ko-KR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에</m:t>
                    </m:r>
                    <m:r>
                      <a:rPr lang="en-US" altLang="ko-K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 </m:t>
                    </m:r>
                    <m:r>
                      <a:rPr lang="ko-KR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사</m:t>
                    </m:r>
                    <m:r>
                      <a:rPr lang="ko-KR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건</m:t>
                    </m:r>
                    <m:r>
                      <a:rPr lang="en-US" altLang="ko-K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 </m:t>
                    </m:r>
                    <m:r>
                      <a:rPr lang="en-US" altLang="ko-K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𝐴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 일어날 확률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FD0C30-41EA-4238-8BC3-04BFE1DA1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287" y="3439097"/>
                <a:ext cx="4300216" cy="369332"/>
              </a:xfrm>
              <a:prstGeom prst="rect">
                <a:avLst/>
              </a:prstGeom>
              <a:blipFill>
                <a:blip r:embed="rId8"/>
                <a:stretch>
                  <a:fillRect t="-6557" r="-850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232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860FD8-321E-4EEC-8B85-F9EB6B28BAF5}"/>
              </a:ext>
            </a:extLst>
          </p:cNvPr>
          <p:cNvSpPr txBox="1"/>
          <p:nvPr/>
        </p:nvSpPr>
        <p:spPr>
          <a:xfrm>
            <a:off x="160256" y="188831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Q. </a:t>
            </a:r>
            <a:endParaRPr lang="ko-KR" altLang="en-US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B4A167-62AD-4931-835C-08598AAC47F7}"/>
                  </a:ext>
                </a:extLst>
              </p:cNvPr>
              <p:cNvSpPr txBox="1"/>
              <p:nvPr/>
            </p:nvSpPr>
            <p:spPr>
              <a:xfrm>
                <a:off x="466602" y="188831"/>
                <a:ext cx="10517431" cy="638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160"/>
                  </a:lnSpc>
                </a:pPr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하나의 주사위를 두 번 던진다고 가정합니다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 </a:t>
                </a:r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사건 </a:t>
                </a:r>
                <a14:m>
                  <m:oMath xmlns:m="http://schemas.openxmlformats.org/officeDocument/2006/math">
                    <m:r>
                      <a:rPr lang="en-US" altLang="ko-KR" sz="15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𝐴</m:t>
                    </m:r>
                  </m:oMath>
                </a14:m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는 주사위를 두 번 던져서 나온 숫자의 합이 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8 </a:t>
                </a:r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이상일 사건이고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</a:t>
                </a:r>
                <a:br>
                  <a:rPr lang="en-US" altLang="ko-KR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</a:br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사건 </a:t>
                </a:r>
                <a14:m>
                  <m:oMath xmlns:m="http://schemas.openxmlformats.org/officeDocument/2006/math">
                    <m:r>
                      <a:rPr lang="en-US" altLang="ko-KR" sz="1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𝐵</m:t>
                    </m:r>
                  </m:oMath>
                </a14:m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는 첫 번째 주사위를 던졌을 때 나오는 숫자가 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5</a:t>
                </a:r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 되는 사건이라고 할 때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결합확률 </a:t>
                </a:r>
                <a14:m>
                  <m:oMath xmlns:m="http://schemas.openxmlformats.org/officeDocument/2006/math">
                    <m:r>
                      <a:rPr lang="en-US" altLang="ko-KR" sz="15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𝑃</m:t>
                    </m:r>
                    <m:r>
                      <a:rPr lang="en-US" altLang="ko-KR" sz="15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(</m:t>
                    </m:r>
                    <m:r>
                      <a:rPr lang="en-US" altLang="ko-KR" sz="15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𝐴</m:t>
                    </m:r>
                    <m:r>
                      <a:rPr lang="en-US" altLang="ko-KR" sz="15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,</m:t>
                    </m:r>
                    <m:r>
                      <a:rPr lang="en-US" altLang="ko-KR" sz="15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𝐵</m:t>
                    </m:r>
                    <m:r>
                      <a:rPr lang="en-US" altLang="ko-KR" sz="15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)</m:t>
                    </m:r>
                  </m:oMath>
                </a14:m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와 조건부확률 </a:t>
                </a:r>
                <a14:m>
                  <m:oMath xmlns:m="http://schemas.openxmlformats.org/officeDocument/2006/math">
                    <m:r>
                      <a:rPr lang="en-US" altLang="ko-KR" sz="15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𝑃</m:t>
                    </m:r>
                    <m:r>
                      <a:rPr lang="en-US" altLang="ko-KR" sz="15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(</m:t>
                    </m:r>
                    <m:r>
                      <a:rPr lang="en-US" altLang="ko-KR" sz="15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𝐴</m:t>
                    </m:r>
                    <m:r>
                      <a:rPr lang="en-US" altLang="ko-KR" sz="15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|</m:t>
                    </m:r>
                    <m:r>
                      <a:rPr lang="en-US" altLang="ko-KR" sz="15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𝐵</m:t>
                    </m:r>
                    <m:r>
                      <a:rPr lang="en-US" altLang="ko-KR" sz="15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)</m:t>
                    </m:r>
                  </m:oMath>
                </a14:m>
                <a:r>
                  <a:rPr lang="ko-KR" altLang="en-US" sz="1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를 구하시오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B4A167-62AD-4931-835C-08598AAC4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02" y="188831"/>
                <a:ext cx="10517431" cy="638188"/>
              </a:xfrm>
              <a:prstGeom prst="rect">
                <a:avLst/>
              </a:prstGeom>
              <a:blipFill>
                <a:blip r:embed="rId3"/>
                <a:stretch>
                  <a:fillRect l="-23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4D91B22-0FC2-445F-958D-AE6934D08A8A}"/>
              </a:ext>
            </a:extLst>
          </p:cNvPr>
          <p:cNvSpPr txBox="1"/>
          <p:nvPr/>
        </p:nvSpPr>
        <p:spPr>
          <a:xfrm>
            <a:off x="2599826" y="1579775"/>
            <a:ext cx="1024639" cy="36933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결합확률</a:t>
            </a:r>
            <a:endParaRPr lang="en-US" altLang="ko-KR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BFDE8-37A7-4482-A589-234120E7534D}"/>
              </a:ext>
            </a:extLst>
          </p:cNvPr>
          <p:cNvSpPr txBox="1"/>
          <p:nvPr/>
        </p:nvSpPr>
        <p:spPr>
          <a:xfrm>
            <a:off x="8470093" y="1579775"/>
            <a:ext cx="1234633" cy="36933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조건부확률</a:t>
            </a:r>
            <a:endParaRPr lang="en-US" altLang="ko-KR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1160A84-46A4-4DF7-9F5B-0DBA27992C51}"/>
              </a:ext>
            </a:extLst>
          </p:cNvPr>
          <p:cNvCxnSpPr>
            <a:cxnSpLocks/>
          </p:cNvCxnSpPr>
          <p:nvPr/>
        </p:nvCxnSpPr>
        <p:spPr>
          <a:xfrm>
            <a:off x="6096000" y="1485900"/>
            <a:ext cx="0" cy="501152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6BB7AF-489E-4E4B-A9B0-583E001D2E58}"/>
              </a:ext>
            </a:extLst>
          </p:cNvPr>
          <p:cNvSpPr txBox="1"/>
          <p:nvPr/>
        </p:nvSpPr>
        <p:spPr>
          <a:xfrm>
            <a:off x="1021668" y="2829867"/>
            <a:ext cx="4180953" cy="639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첫 번째 주사위를 던졌을 때 </a:t>
            </a:r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나오고</a:t>
            </a:r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pPr algn="ctr">
              <a:lnSpc>
                <a:spcPts val="216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번째 주사위를 던졌을 때 </a:t>
            </a:r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이상의 수가 나올 확률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6338D0-8EAD-4222-AEF8-A26DB432A625}"/>
              </a:ext>
            </a:extLst>
          </p:cNvPr>
          <p:cNvSpPr txBox="1"/>
          <p:nvPr/>
        </p:nvSpPr>
        <p:spPr>
          <a:xfrm>
            <a:off x="6996934" y="2852810"/>
            <a:ext cx="4180953" cy="639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첫 번째 주사위를 던졌을 때 </a:t>
            </a:r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나오고</a:t>
            </a:r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pPr algn="ctr">
              <a:lnSpc>
                <a:spcPts val="216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번째 주사위를 던졌을 때 </a:t>
            </a:r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이상의 수가 나올 확률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25BAF6-D1A3-4B2A-8C15-25015824FCC7}"/>
                  </a:ext>
                </a:extLst>
              </p:cNvPr>
              <p:cNvSpPr txBox="1"/>
              <p:nvPr/>
            </p:nvSpPr>
            <p:spPr>
              <a:xfrm>
                <a:off x="1456659" y="2563363"/>
                <a:ext cx="33109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25BAF6-D1A3-4B2A-8C15-25015824F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659" y="2563363"/>
                <a:ext cx="3310970" cy="276999"/>
              </a:xfrm>
              <a:prstGeom prst="rect">
                <a:avLst/>
              </a:prstGeom>
              <a:blipFill>
                <a:blip r:embed="rId4"/>
                <a:stretch>
                  <a:fillRect l="-921" r="-1657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C4C7D3-A2DA-4874-9F42-91CAC9292AE1}"/>
                  </a:ext>
                </a:extLst>
              </p:cNvPr>
              <p:cNvSpPr txBox="1"/>
              <p:nvPr/>
            </p:nvSpPr>
            <p:spPr>
              <a:xfrm>
                <a:off x="1408479" y="3735713"/>
                <a:ext cx="3312766" cy="78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ko-KR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ko-KR" sz="25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2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ko-KR" altLang="en-US" sz="25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C4C7D3-A2DA-4874-9F42-91CAC9292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479" y="3735713"/>
                <a:ext cx="3312766" cy="7832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1DB8A5-CD57-49CC-97D3-04C03445D2D7}"/>
                  </a:ext>
                </a:extLst>
              </p:cNvPr>
              <p:cNvSpPr txBox="1"/>
              <p:nvPr/>
            </p:nvSpPr>
            <p:spPr>
              <a:xfrm>
                <a:off x="8082230" y="2276049"/>
                <a:ext cx="2010358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1DB8A5-CD57-49CC-97D3-04C03445D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230" y="2276049"/>
                <a:ext cx="2010358" cy="576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59A33CA-B469-4AB8-B32B-C3430EC4A598}"/>
                  </a:ext>
                </a:extLst>
              </p:cNvPr>
              <p:cNvSpPr/>
              <p:nvPr/>
            </p:nvSpPr>
            <p:spPr>
              <a:xfrm>
                <a:off x="8470093" y="4019209"/>
                <a:ext cx="1194430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59A33CA-B469-4AB8-B32B-C3430EC4A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093" y="4019209"/>
                <a:ext cx="1194430" cy="612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FDDD0CC-76FF-4AFC-B0AA-690EC353F73E}"/>
                  </a:ext>
                </a:extLst>
              </p:cNvPr>
              <p:cNvSpPr/>
              <p:nvPr/>
            </p:nvSpPr>
            <p:spPr>
              <a:xfrm>
                <a:off x="7736772" y="4934781"/>
                <a:ext cx="2517741" cy="13772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5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5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5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sz="25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5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ko-KR" sz="25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5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5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altLang="ko-KR" sz="25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5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5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den>
                      </m:f>
                      <m:r>
                        <a:rPr lang="en-US" altLang="ko-KR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25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FDDD0CC-76FF-4AFC-B0AA-690EC353F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772" y="4934781"/>
                <a:ext cx="2517741" cy="13772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897821D-5EA7-4DA7-B8AF-A486D3163587}"/>
                  </a:ext>
                </a:extLst>
              </p:cNvPr>
              <p:cNvSpPr/>
              <p:nvPr/>
            </p:nvSpPr>
            <p:spPr>
              <a:xfrm>
                <a:off x="7358040" y="3716369"/>
                <a:ext cx="3625993" cy="302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sz="1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3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첫 번째 주사위를 던졌을 때 </a:t>
                </a:r>
                <a:r>
                  <a:rPr lang="en-US" altLang="ko-KR" sz="13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5</a:t>
                </a:r>
                <a:r>
                  <a:rPr lang="ko-KR" altLang="en-US" sz="13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 나올 확률</a:t>
                </a:r>
                <a:endParaRPr lang="ko-KR" altLang="en-US" sz="1300" dirty="0"/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897821D-5EA7-4DA7-B8AF-A486D3163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040" y="3716369"/>
                <a:ext cx="3625993" cy="302840"/>
              </a:xfrm>
              <a:prstGeom prst="rect">
                <a:avLst/>
              </a:prstGeom>
              <a:blipFill>
                <a:blip r:embed="rId9"/>
                <a:stretch>
                  <a:fillRect b="-183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169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3A19CFD-6BB2-462C-B0EC-5ED5810E1F4F}"/>
              </a:ext>
            </a:extLst>
          </p:cNvPr>
          <p:cNvSpPr/>
          <p:nvPr/>
        </p:nvSpPr>
        <p:spPr>
          <a:xfrm>
            <a:off x="4000499" y="2955655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인공지능에서는</a:t>
            </a:r>
            <a:r>
              <a:rPr lang="en-US" altLang="ko-KR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0518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53BCE8-12D8-4823-99CC-DB55F01C5FE2}"/>
              </a:ext>
            </a:extLst>
          </p:cNvPr>
          <p:cNvSpPr txBox="1"/>
          <p:nvPr/>
        </p:nvSpPr>
        <p:spPr>
          <a:xfrm>
            <a:off x="152110" y="142428"/>
            <a:ext cx="29354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인공지능 에서는</a:t>
            </a:r>
            <a: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1DE8C-9F61-4279-92D0-764EDEFBCE04}"/>
              </a:ext>
            </a:extLst>
          </p:cNvPr>
          <p:cNvSpPr txBox="1"/>
          <p:nvPr/>
        </p:nvSpPr>
        <p:spPr>
          <a:xfrm>
            <a:off x="152110" y="4278106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이산확률 분포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A17769-D2F3-4FF5-B6DF-CA3B9A3C44B8}"/>
              </a:ext>
            </a:extLst>
          </p:cNvPr>
          <p:cNvSpPr txBox="1"/>
          <p:nvPr/>
        </p:nvSpPr>
        <p:spPr>
          <a:xfrm>
            <a:off x="336455" y="4678216"/>
            <a:ext cx="11705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어떤 현상에 대한 관측 결과들을 이산확률변수로 취급하고</a:t>
            </a:r>
            <a:r>
              <a:rPr lang="en-US" altLang="ko-KR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이에 대한 이산확률분포를 구할 수 있다면</a:t>
            </a:r>
            <a:r>
              <a:rPr lang="en-US" altLang="ko-KR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다음에 일어날 사건에 대한 확률을 과거의 데이터로부터</a:t>
            </a:r>
            <a:br>
              <a:rPr lang="en-US" altLang="ko-KR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추측할 수 있다</a:t>
            </a:r>
            <a:r>
              <a:rPr lang="en-US" altLang="ko-KR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20C3B-BBD8-4107-8737-2A42FABD2AEE}"/>
              </a:ext>
            </a:extLst>
          </p:cNvPr>
          <p:cNvSpPr txBox="1"/>
          <p:nvPr/>
        </p:nvSpPr>
        <p:spPr>
          <a:xfrm>
            <a:off x="152110" y="5531941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연속확률 분포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34312-6936-4F94-A9BE-41E978FB0BBF}"/>
              </a:ext>
            </a:extLst>
          </p:cNvPr>
          <p:cNvSpPr txBox="1"/>
          <p:nvPr/>
        </p:nvSpPr>
        <p:spPr>
          <a:xfrm>
            <a:off x="336455" y="5932051"/>
            <a:ext cx="948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적절한 연속확률분포를 선택한다면 적은 수의 시행만으로도 앞으로 일어날 사건의 확률을 상당히 높은 정확도로 추측할 수 있다</a:t>
            </a:r>
            <a:r>
              <a:rPr lang="en-US" altLang="ko-KR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D28B69-4FD5-4F49-9F47-E9A258012D1C}"/>
              </a:ext>
            </a:extLst>
          </p:cNvPr>
          <p:cNvSpPr txBox="1"/>
          <p:nvPr/>
        </p:nvSpPr>
        <p:spPr>
          <a:xfrm>
            <a:off x="152110" y="968697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조건부 확률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BA8297-573E-4E90-A0BE-1D727BB7C4AC}"/>
              </a:ext>
            </a:extLst>
          </p:cNvPr>
          <p:cNvSpPr txBox="1"/>
          <p:nvPr/>
        </p:nvSpPr>
        <p:spPr>
          <a:xfrm>
            <a:off x="336455" y="1368807"/>
            <a:ext cx="9496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관찰되는 데이터에서 그것이 발생한 원인 혹은 그 데이터를 발생시킬 조건이 여러 개일 때 그 중 제일 가능성이 높은 것을 찾아냄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5C8290-818E-4DAD-BDAF-28F49BDE2E06}"/>
              </a:ext>
            </a:extLst>
          </p:cNvPr>
          <p:cNvSpPr txBox="1"/>
          <p:nvPr/>
        </p:nvSpPr>
        <p:spPr>
          <a:xfrm>
            <a:off x="152110" y="2562605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통계 모델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782215-7567-45B3-A676-F2CB77CFF46E}"/>
              </a:ext>
            </a:extLst>
          </p:cNvPr>
          <p:cNvSpPr txBox="1"/>
          <p:nvPr/>
        </p:nvSpPr>
        <p:spPr>
          <a:xfrm>
            <a:off x="336455" y="2962715"/>
            <a:ext cx="9829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- 100%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정확한 답을 주지는 않지만 여러 후보들 중에서 상대적으로 확률이 높은 것을 알 수 있기 때문에</a:t>
            </a:r>
            <a:r>
              <a:rPr lang="en-US" altLang="ko-KR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더 복잡한 문제에 사용 가능</a:t>
            </a:r>
            <a:r>
              <a:rPr lang="en-US" altLang="ko-KR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</a:t>
            </a:r>
            <a:endParaRPr lang="ko-KR" altLang="en-US" sz="1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E537EB-A2B9-479F-B5FC-45ED77D5CB4F}"/>
              </a:ext>
            </a:extLst>
          </p:cNvPr>
          <p:cNvSpPr txBox="1"/>
          <p:nvPr/>
        </p:nvSpPr>
        <p:spPr>
          <a:xfrm>
            <a:off x="336454" y="3603880"/>
            <a:ext cx="3420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Ex. Google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자동번역시스템</a:t>
            </a:r>
            <a:r>
              <a:rPr lang="en-US" altLang="ko-KR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Apple</a:t>
            </a:r>
            <a:r>
              <a:rPr lang="ko-KR" altLang="en-US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</a:t>
            </a:r>
            <a:r>
              <a:rPr lang="en-US" altLang="ko-KR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Siri</a:t>
            </a:r>
            <a:endParaRPr lang="ko-KR" altLang="en-US" sz="1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C17CE-E6AB-479C-9AD2-3995FE6B50E4}"/>
              </a:ext>
            </a:extLst>
          </p:cNvPr>
          <p:cNvSpPr txBox="1"/>
          <p:nvPr/>
        </p:nvSpPr>
        <p:spPr>
          <a:xfrm>
            <a:off x="336455" y="3296103"/>
            <a:ext cx="6521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데이터가 모이고 모일수록 통계적 자료가 많아 짐에  따라 인공지능은 점점 더 정교해짐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0076F-1A7F-40EA-8276-5D387C91956A}"/>
              </a:ext>
            </a:extLst>
          </p:cNvPr>
          <p:cNvSpPr txBox="1"/>
          <p:nvPr/>
        </p:nvSpPr>
        <p:spPr>
          <a:xfrm>
            <a:off x="336455" y="1704095"/>
            <a:ext cx="5985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현실 세계에서 명확한 규칙을 만들어 내기가 어려워 통계적인 방법을 쓸 때 사용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25E0F-681C-4BC9-A799-E7B6ABA9A9AE}"/>
              </a:ext>
            </a:extLst>
          </p:cNvPr>
          <p:cNvSpPr/>
          <p:nvPr/>
        </p:nvSpPr>
        <p:spPr>
          <a:xfrm>
            <a:off x="0" y="6396335"/>
            <a:ext cx="93458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 "</a:t>
            </a:r>
            <a:r>
              <a:rPr lang="ko-KR" altLang="en-US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인공지능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조건부 확률 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by </a:t>
            </a:r>
            <a:r>
              <a:rPr lang="ko-KR" altLang="en-US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우혁 김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," </a:t>
            </a:r>
            <a:r>
              <a:rPr lang="en-US" altLang="ko-KR" sz="1200" i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Prezi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2018</a:t>
            </a:r>
            <a:r>
              <a:rPr lang="ko-KR" altLang="en-US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r>
              <a:rPr lang="ko-KR" altLang="en-US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18</a:t>
            </a:r>
            <a:r>
              <a:rPr lang="ko-KR" altLang="en-US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수정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2020</a:t>
            </a:r>
            <a:r>
              <a:rPr lang="ko-KR" altLang="en-US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30</a:t>
            </a:r>
            <a:r>
              <a:rPr lang="ko-KR" altLang="en-US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접속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https://prezi.com/bbsbvfpbsy4e/presentation/.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303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DC0764-187D-4287-9DF2-7FC8945BA1F0}"/>
              </a:ext>
            </a:extLst>
          </p:cNvPr>
          <p:cNvSpPr txBox="1"/>
          <p:nvPr/>
        </p:nvSpPr>
        <p:spPr>
          <a:xfrm>
            <a:off x="4209105" y="2998113"/>
            <a:ext cx="37737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THANK</a:t>
            </a:r>
            <a:r>
              <a:rPr lang="ko-KR" altLang="en-US" sz="50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50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YOU</a:t>
            </a:r>
            <a:endParaRPr lang="ko-KR" altLang="en-US" sz="5000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F6B798B-2E4E-4E9E-B4BC-354E7CD2D7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2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4"/>
    </mc:Choice>
    <mc:Fallback xmlns="">
      <p:transition spd="slow" advTm="6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C3E912-1033-43E1-B0FF-3DFA8FD77E60}"/>
              </a:ext>
            </a:extLst>
          </p:cNvPr>
          <p:cNvSpPr txBox="1"/>
          <p:nvPr/>
        </p:nvSpPr>
        <p:spPr>
          <a:xfrm>
            <a:off x="4276575" y="2663661"/>
            <a:ext cx="5631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사건이 발생할 수 있는 경우의 가짓수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2E76507-88CC-485E-8F61-6FB6D56355E7}"/>
              </a:ext>
            </a:extLst>
          </p:cNvPr>
          <p:cNvCxnSpPr/>
          <p:nvPr/>
        </p:nvCxnSpPr>
        <p:spPr>
          <a:xfrm>
            <a:off x="4027845" y="3240131"/>
            <a:ext cx="61026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540C30-543B-4362-AD99-64AD6E9C94AD}"/>
              </a:ext>
            </a:extLst>
          </p:cNvPr>
          <p:cNvSpPr txBox="1"/>
          <p:nvPr/>
        </p:nvSpPr>
        <p:spPr>
          <a:xfrm>
            <a:off x="5748131" y="3339548"/>
            <a:ext cx="26885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경우의 가짓수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6E184-E998-4166-A6A9-100EBF2C3B5B}"/>
              </a:ext>
            </a:extLst>
          </p:cNvPr>
          <p:cNvSpPr txBox="1"/>
          <p:nvPr/>
        </p:nvSpPr>
        <p:spPr>
          <a:xfrm>
            <a:off x="1922383" y="2881144"/>
            <a:ext cx="101181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59119-580C-42D0-B174-B73F17456D13}"/>
              </a:ext>
            </a:extLst>
          </p:cNvPr>
          <p:cNvSpPr txBox="1"/>
          <p:nvPr/>
        </p:nvSpPr>
        <p:spPr>
          <a:xfrm>
            <a:off x="3146464" y="2947133"/>
            <a:ext cx="46038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endParaRPr lang="ko-KR" altLang="en-US" sz="3500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23736-C796-4EAA-8BC9-DE0573FEF01B}"/>
              </a:ext>
            </a:extLst>
          </p:cNvPr>
          <p:cNvSpPr txBox="1"/>
          <p:nvPr/>
        </p:nvSpPr>
        <p:spPr>
          <a:xfrm>
            <a:off x="1798476" y="3381281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Probability</a:t>
            </a:r>
            <a:br>
              <a:rPr lang="en-US" altLang="ko-KR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0% ~ 100%</a:t>
            </a:r>
            <a:endParaRPr lang="ko-KR" altLang="en-US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B9FD75AA-F9AD-4212-B2C7-D76391E782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10"/>
    </mc:Choice>
    <mc:Fallback xmlns="">
      <p:transition spd="slow" advTm="14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B8260F1-EB12-449B-91E8-3141D5963982}"/>
              </a:ext>
            </a:extLst>
          </p:cNvPr>
          <p:cNvCxnSpPr/>
          <p:nvPr/>
        </p:nvCxnSpPr>
        <p:spPr>
          <a:xfrm>
            <a:off x="4008649" y="3287850"/>
            <a:ext cx="61026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092FFA-E0F8-4080-9ACD-74756B517095}"/>
              </a:ext>
            </a:extLst>
          </p:cNvPr>
          <p:cNvSpPr txBox="1"/>
          <p:nvPr/>
        </p:nvSpPr>
        <p:spPr>
          <a:xfrm>
            <a:off x="349049" y="2856963"/>
            <a:ext cx="26885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주사위를 던졌을 때</a:t>
            </a:r>
            <a:br>
              <a:rPr lang="en-US" altLang="ko-KR" sz="25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25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5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나올 확률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1CC7-4449-4429-99A0-BE1212BC6B38}"/>
              </a:ext>
            </a:extLst>
          </p:cNvPr>
          <p:cNvSpPr txBox="1"/>
          <p:nvPr/>
        </p:nvSpPr>
        <p:spPr>
          <a:xfrm>
            <a:off x="3127268" y="2994852"/>
            <a:ext cx="46038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endParaRPr lang="ko-KR" altLang="en-US" sz="3500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894C6F-F767-4F99-8295-B41C8E9E1E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667" y="3429000"/>
            <a:ext cx="900000" cy="9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C2A1F9-2DC9-4F1C-8499-45488FAB0C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112" y="3429000"/>
            <a:ext cx="900000" cy="9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7E0EB15-E7D1-43C1-903E-026561E007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56" y="3429000"/>
            <a:ext cx="900000" cy="9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0490C8-0885-415A-A87C-C9D2DEF4DA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900000" cy="90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1E78E50-E654-4B25-8835-E816D102AA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61444" y="3429000"/>
            <a:ext cx="900000" cy="9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947070-A548-4494-84A4-F7E7C96522D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888" y="3429000"/>
            <a:ext cx="900000" cy="9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5CB5B83-F903-4BCF-ABFF-46A738A5323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00" y="2246701"/>
            <a:ext cx="900000" cy="90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572CC1-245C-450F-8D6E-9DC6573BD145}"/>
              </a:ext>
            </a:extLst>
          </p:cNvPr>
          <p:cNvSpPr txBox="1"/>
          <p:nvPr/>
        </p:nvSpPr>
        <p:spPr>
          <a:xfrm>
            <a:off x="10337152" y="2994852"/>
            <a:ext cx="46038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endParaRPr lang="ko-KR" altLang="en-US" sz="3500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44D17B-A484-4A7C-91A9-4243DE1BAEBE}"/>
                  </a:ext>
                </a:extLst>
              </p:cNvPr>
              <p:cNvSpPr txBox="1"/>
              <p:nvPr/>
            </p:nvSpPr>
            <p:spPr>
              <a:xfrm>
                <a:off x="10959504" y="2499131"/>
                <a:ext cx="543418" cy="1445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5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50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50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ko-KR" altLang="en-US" sz="5000" b="1" dirty="0">
                  <a:solidFill>
                    <a:srgbClr val="FFC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44D17B-A484-4A7C-91A9-4243DE1BA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504" y="2499131"/>
                <a:ext cx="543418" cy="14454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9EEBF06-4062-4605-9F25-8D88358A6F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9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80"/>
    </mc:Choice>
    <mc:Fallback xmlns="">
      <p:transition spd="slow" advTm="20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8D64915-6D43-4957-8BC9-E4ED13B6204B}"/>
              </a:ext>
            </a:extLst>
          </p:cNvPr>
          <p:cNvSpPr txBox="1"/>
          <p:nvPr/>
        </p:nvSpPr>
        <p:spPr>
          <a:xfrm>
            <a:off x="5466550" y="34290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544E8A-B036-4DC1-B137-A2CA1B2E5410}"/>
              </a:ext>
            </a:extLst>
          </p:cNvPr>
          <p:cNvSpPr txBox="1"/>
          <p:nvPr/>
        </p:nvSpPr>
        <p:spPr>
          <a:xfrm>
            <a:off x="6253200" y="34290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C3A88-5A1E-47DB-BA75-D926B158A08E}"/>
              </a:ext>
            </a:extLst>
          </p:cNvPr>
          <p:cNvSpPr txBox="1"/>
          <p:nvPr/>
        </p:nvSpPr>
        <p:spPr>
          <a:xfrm>
            <a:off x="7053310" y="34290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8B99F87-6874-4174-899D-6AC04D7ACE3C}"/>
              </a:ext>
            </a:extLst>
          </p:cNvPr>
          <p:cNvCxnSpPr>
            <a:cxnSpLocks/>
          </p:cNvCxnSpPr>
          <p:nvPr/>
        </p:nvCxnSpPr>
        <p:spPr>
          <a:xfrm>
            <a:off x="3129699" y="3316131"/>
            <a:ext cx="64536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AC6379-C9A3-4BDF-8373-F1F303723126}"/>
              </a:ext>
            </a:extLst>
          </p:cNvPr>
          <p:cNvSpPr txBox="1"/>
          <p:nvPr/>
        </p:nvSpPr>
        <p:spPr>
          <a:xfrm>
            <a:off x="-205630" y="2956380"/>
            <a:ext cx="3192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주사위를 </a:t>
            </a:r>
            <a:r>
              <a:rPr lang="en-US" altLang="ko-KR" sz="20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 던져</a:t>
            </a:r>
            <a:br>
              <a:rPr lang="en-US" altLang="ko-KR" sz="20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20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눈의 합이 </a:t>
            </a:r>
            <a:r>
              <a:rPr lang="en-US" altLang="ko-KR" sz="20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0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될</a:t>
            </a:r>
            <a:r>
              <a:rPr lang="en-US" altLang="ko-KR" sz="20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2321E5-D9C4-419F-BD15-36D1FBFB3E48}"/>
              </a:ext>
            </a:extLst>
          </p:cNvPr>
          <p:cNvSpPr txBox="1"/>
          <p:nvPr/>
        </p:nvSpPr>
        <p:spPr>
          <a:xfrm>
            <a:off x="2599367" y="2994852"/>
            <a:ext cx="46038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endParaRPr lang="ko-KR" altLang="en-US" sz="3500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438248-B565-4C20-9EB7-64D89474C293}"/>
              </a:ext>
            </a:extLst>
          </p:cNvPr>
          <p:cNvSpPr txBox="1"/>
          <p:nvPr/>
        </p:nvSpPr>
        <p:spPr>
          <a:xfrm>
            <a:off x="9809251" y="2994852"/>
            <a:ext cx="46038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endParaRPr lang="ko-KR" altLang="en-US" sz="3500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43AF98-83F5-4164-965F-B6F615C7DF85}"/>
                  </a:ext>
                </a:extLst>
              </p:cNvPr>
              <p:cNvSpPr txBox="1"/>
              <p:nvPr/>
            </p:nvSpPr>
            <p:spPr>
              <a:xfrm>
                <a:off x="10431603" y="2499131"/>
                <a:ext cx="1309654" cy="1445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5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5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num>
                        <m:den>
                          <m:r>
                            <a:rPr lang="en-US" altLang="ko-KR" sz="5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𝟐𝟏𝟔</m:t>
                          </m:r>
                        </m:den>
                      </m:f>
                    </m:oMath>
                  </m:oMathPara>
                </a14:m>
                <a:endParaRPr lang="ko-KR" altLang="en-US" sz="50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43AF98-83F5-4164-965F-B6F615C7D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603" y="2499131"/>
                <a:ext cx="1309654" cy="14454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36BD9F-8192-4A41-9BD5-2022BC96FB47}"/>
              </a:ext>
            </a:extLst>
          </p:cNvPr>
          <p:cNvCxnSpPr/>
          <p:nvPr/>
        </p:nvCxnSpPr>
        <p:spPr>
          <a:xfrm flipH="1">
            <a:off x="10431603" y="3541717"/>
            <a:ext cx="1291472" cy="39068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B880F4-3261-4C4E-88C3-2D5C6DCCC3E4}"/>
              </a:ext>
            </a:extLst>
          </p:cNvPr>
          <p:cNvCxnSpPr/>
          <p:nvPr/>
        </p:nvCxnSpPr>
        <p:spPr>
          <a:xfrm flipH="1">
            <a:off x="10431603" y="2643299"/>
            <a:ext cx="1291472" cy="39068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F39182-47AF-4584-ADDC-7CEDB82D2F56}"/>
              </a:ext>
            </a:extLst>
          </p:cNvPr>
          <p:cNvSpPr txBox="1"/>
          <p:nvPr/>
        </p:nvSpPr>
        <p:spPr>
          <a:xfrm>
            <a:off x="10852758" y="1868189"/>
            <a:ext cx="45878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3500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438F7E-2449-4CAB-A96C-F5BD5C7097BE}"/>
              </a:ext>
            </a:extLst>
          </p:cNvPr>
          <p:cNvSpPr txBox="1"/>
          <p:nvPr/>
        </p:nvSpPr>
        <p:spPr>
          <a:xfrm>
            <a:off x="10597352" y="4054585"/>
            <a:ext cx="100700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108</a:t>
            </a:r>
            <a:endParaRPr lang="ko-KR" altLang="en-US" sz="3500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5C3464-7DE5-415A-B98A-8BCB12AA9630}"/>
              </a:ext>
            </a:extLst>
          </p:cNvPr>
          <p:cNvSpPr txBox="1"/>
          <p:nvPr/>
        </p:nvSpPr>
        <p:spPr>
          <a:xfrm>
            <a:off x="5858692" y="344112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90046FF-A373-41EC-BED4-87047FE8D7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580" y="3798332"/>
            <a:ext cx="734400" cy="7344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F7FE644-463E-4085-B5D5-4B7CE36F63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690" y="3798332"/>
            <a:ext cx="734400" cy="7344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595DA7A-36ED-4B2E-8133-4B293363E2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800" y="3798332"/>
            <a:ext cx="734400" cy="73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054DF5D-A9F2-437A-8EAE-C55E12B49377}"/>
              </a:ext>
            </a:extLst>
          </p:cNvPr>
          <p:cNvSpPr txBox="1"/>
          <p:nvPr/>
        </p:nvSpPr>
        <p:spPr>
          <a:xfrm>
            <a:off x="6698203" y="344112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B17BAFF-DCA2-49AB-88E4-D80A376BCA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48" y="2883466"/>
            <a:ext cx="301037" cy="3010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4EB07E1-98B5-4CD0-B405-7CADFDB105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43" y="2883465"/>
            <a:ext cx="301037" cy="30103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E9A60B9-6E14-4D24-81F9-ADFAAC2FEC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126" y="2529391"/>
            <a:ext cx="302400" cy="302400"/>
          </a:xfrm>
          <a:prstGeom prst="rect">
            <a:avLst/>
          </a:prstGeom>
        </p:spPr>
      </p:pic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B9101B86-1520-48FA-BE87-77D8A7DC202E}"/>
              </a:ext>
            </a:extLst>
          </p:cNvPr>
          <p:cNvSpPr/>
          <p:nvPr/>
        </p:nvSpPr>
        <p:spPr>
          <a:xfrm>
            <a:off x="3385976" y="2469189"/>
            <a:ext cx="196792" cy="768086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왼쪽 대괄호 37">
            <a:extLst>
              <a:ext uri="{FF2B5EF4-FFF2-40B4-BE49-F238E27FC236}">
                <a16:creationId xmlns:a16="http://schemas.microsoft.com/office/drawing/2014/main" id="{30B5103F-69C7-43D3-B377-36BE074954AB}"/>
              </a:ext>
            </a:extLst>
          </p:cNvPr>
          <p:cNvSpPr/>
          <p:nvPr/>
        </p:nvSpPr>
        <p:spPr>
          <a:xfrm flipH="1">
            <a:off x="4059784" y="2469189"/>
            <a:ext cx="196792" cy="768086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E0D05C-7CCF-4064-8102-0124802354A1}"/>
              </a:ext>
            </a:extLst>
          </p:cNvPr>
          <p:cNvSpPr txBox="1"/>
          <p:nvPr/>
        </p:nvSpPr>
        <p:spPr>
          <a:xfrm>
            <a:off x="4270043" y="26646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4" name="왼쪽 대괄호 43">
            <a:extLst>
              <a:ext uri="{FF2B5EF4-FFF2-40B4-BE49-F238E27FC236}">
                <a16:creationId xmlns:a16="http://schemas.microsoft.com/office/drawing/2014/main" id="{BFDCFA99-2046-4BE0-967E-278F6F0E3C23}"/>
              </a:ext>
            </a:extLst>
          </p:cNvPr>
          <p:cNvSpPr/>
          <p:nvPr/>
        </p:nvSpPr>
        <p:spPr>
          <a:xfrm>
            <a:off x="4579446" y="2472005"/>
            <a:ext cx="196792" cy="768086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왼쪽 대괄호 44">
            <a:extLst>
              <a:ext uri="{FF2B5EF4-FFF2-40B4-BE49-F238E27FC236}">
                <a16:creationId xmlns:a16="http://schemas.microsoft.com/office/drawing/2014/main" id="{CC07F23C-BF41-4222-8FC9-7DC0D114B809}"/>
              </a:ext>
            </a:extLst>
          </p:cNvPr>
          <p:cNvSpPr/>
          <p:nvPr/>
        </p:nvSpPr>
        <p:spPr>
          <a:xfrm flipH="1">
            <a:off x="5253254" y="2472005"/>
            <a:ext cx="196792" cy="768086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1E0D3F-4A52-42DB-A63A-94ED06AC2811}"/>
              </a:ext>
            </a:extLst>
          </p:cNvPr>
          <p:cNvSpPr txBox="1"/>
          <p:nvPr/>
        </p:nvSpPr>
        <p:spPr>
          <a:xfrm>
            <a:off x="5463513" y="266746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7" name="왼쪽 대괄호 46">
            <a:extLst>
              <a:ext uri="{FF2B5EF4-FFF2-40B4-BE49-F238E27FC236}">
                <a16:creationId xmlns:a16="http://schemas.microsoft.com/office/drawing/2014/main" id="{31528886-1F70-4F05-A41A-983E5E31D540}"/>
              </a:ext>
            </a:extLst>
          </p:cNvPr>
          <p:cNvSpPr/>
          <p:nvPr/>
        </p:nvSpPr>
        <p:spPr>
          <a:xfrm>
            <a:off x="5780455" y="2466580"/>
            <a:ext cx="196792" cy="768086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8" name="왼쪽 대괄호 47">
            <a:extLst>
              <a:ext uri="{FF2B5EF4-FFF2-40B4-BE49-F238E27FC236}">
                <a16:creationId xmlns:a16="http://schemas.microsoft.com/office/drawing/2014/main" id="{C8E77027-67F6-4877-A222-8B5F64DB6C00}"/>
              </a:ext>
            </a:extLst>
          </p:cNvPr>
          <p:cNvSpPr/>
          <p:nvPr/>
        </p:nvSpPr>
        <p:spPr>
          <a:xfrm flipH="1">
            <a:off x="6454263" y="2466580"/>
            <a:ext cx="196792" cy="768086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6986BA-DAF5-43BE-ACC1-16A94BD83992}"/>
              </a:ext>
            </a:extLst>
          </p:cNvPr>
          <p:cNvSpPr txBox="1"/>
          <p:nvPr/>
        </p:nvSpPr>
        <p:spPr>
          <a:xfrm>
            <a:off x="6664522" y="266204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0" name="왼쪽 대괄호 49">
            <a:extLst>
              <a:ext uri="{FF2B5EF4-FFF2-40B4-BE49-F238E27FC236}">
                <a16:creationId xmlns:a16="http://schemas.microsoft.com/office/drawing/2014/main" id="{E288C79F-0BA5-49DA-8192-67676CF19A7D}"/>
              </a:ext>
            </a:extLst>
          </p:cNvPr>
          <p:cNvSpPr/>
          <p:nvPr/>
        </p:nvSpPr>
        <p:spPr>
          <a:xfrm>
            <a:off x="6978071" y="2466580"/>
            <a:ext cx="196792" cy="768086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1" name="왼쪽 대괄호 50">
            <a:extLst>
              <a:ext uri="{FF2B5EF4-FFF2-40B4-BE49-F238E27FC236}">
                <a16:creationId xmlns:a16="http://schemas.microsoft.com/office/drawing/2014/main" id="{7255BBD5-1DA1-4E98-8443-299723E6BD74}"/>
              </a:ext>
            </a:extLst>
          </p:cNvPr>
          <p:cNvSpPr/>
          <p:nvPr/>
        </p:nvSpPr>
        <p:spPr>
          <a:xfrm flipH="1">
            <a:off x="7651879" y="2466580"/>
            <a:ext cx="196792" cy="768086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1E9BDC-698C-47F2-AF2D-37CE8FD33146}"/>
              </a:ext>
            </a:extLst>
          </p:cNvPr>
          <p:cNvSpPr txBox="1"/>
          <p:nvPr/>
        </p:nvSpPr>
        <p:spPr>
          <a:xfrm>
            <a:off x="7862138" y="266204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왼쪽 대괄호 52">
            <a:extLst>
              <a:ext uri="{FF2B5EF4-FFF2-40B4-BE49-F238E27FC236}">
                <a16:creationId xmlns:a16="http://schemas.microsoft.com/office/drawing/2014/main" id="{0556CBD3-A9B2-419D-8458-5A2D690DE221}"/>
              </a:ext>
            </a:extLst>
          </p:cNvPr>
          <p:cNvSpPr/>
          <p:nvPr/>
        </p:nvSpPr>
        <p:spPr>
          <a:xfrm>
            <a:off x="8634528" y="2466580"/>
            <a:ext cx="196792" cy="768086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4" name="왼쪽 대괄호 53">
            <a:extLst>
              <a:ext uri="{FF2B5EF4-FFF2-40B4-BE49-F238E27FC236}">
                <a16:creationId xmlns:a16="http://schemas.microsoft.com/office/drawing/2014/main" id="{08DF0330-105B-439E-8ACC-9D90DEBAF569}"/>
              </a:ext>
            </a:extLst>
          </p:cNvPr>
          <p:cNvSpPr/>
          <p:nvPr/>
        </p:nvSpPr>
        <p:spPr>
          <a:xfrm flipH="1">
            <a:off x="9308336" y="2466580"/>
            <a:ext cx="196792" cy="768086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7AB2052C-3C3E-4878-85DA-E87F20C2FA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32" y="2883465"/>
            <a:ext cx="301037" cy="30103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FED1D0B-7A70-43F2-9B66-51795B7E911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63835" y="2882102"/>
            <a:ext cx="302400" cy="302400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BE1C049E-0122-4239-9AE8-EBAAB11613B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24" y="2536242"/>
            <a:ext cx="302400" cy="30240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B73A099B-87A0-4B37-9FBB-9E01A1432CA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344" y="2880174"/>
            <a:ext cx="302400" cy="302400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83AAA59A-4FAA-4D3C-AC19-2EC4E0C8CDC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51" y="2881405"/>
            <a:ext cx="302400" cy="30240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C4F570C-43B7-4265-A965-D32B3BA213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82726" y="2529391"/>
            <a:ext cx="302400" cy="30240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1030E61D-7F66-440F-A8A4-C84D68C95CF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22" y="2871360"/>
            <a:ext cx="302400" cy="30240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E05A95CE-3305-4068-AB10-3628D45AA8F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657" y="2872579"/>
            <a:ext cx="302400" cy="30240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EE5652B2-005B-4CA6-9E7B-0EF4B92A1E8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12" y="2529390"/>
            <a:ext cx="302400" cy="30240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2382CA0D-E040-4475-96DF-17232E59A0B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40228" y="2880174"/>
            <a:ext cx="302400" cy="302400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469E523D-7825-47FF-B07E-06AA0A51C10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962" y="2880174"/>
            <a:ext cx="302400" cy="30240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ED9ED36-A3F4-4220-8CC3-EC8138705E8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41" y="2544308"/>
            <a:ext cx="302400" cy="3024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E2EE92AD-7738-43D4-8C75-95ED634BE7B4}"/>
              </a:ext>
            </a:extLst>
          </p:cNvPr>
          <p:cNvSpPr txBox="1"/>
          <p:nvPr/>
        </p:nvSpPr>
        <p:spPr>
          <a:xfrm>
            <a:off x="8084101" y="2672265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1" name="설명선: 굽은 선 90">
            <a:extLst>
              <a:ext uri="{FF2B5EF4-FFF2-40B4-BE49-F238E27FC236}">
                <a16:creationId xmlns:a16="http://schemas.microsoft.com/office/drawing/2014/main" id="{ED91396F-5A12-44BF-B4A5-A46C8BD7D756}"/>
              </a:ext>
            </a:extLst>
          </p:cNvPr>
          <p:cNvSpPr/>
          <p:nvPr/>
        </p:nvSpPr>
        <p:spPr>
          <a:xfrm flipH="1" flipV="1">
            <a:off x="9030910" y="4738258"/>
            <a:ext cx="1368511" cy="390671"/>
          </a:xfrm>
          <a:prstGeom prst="borderCallout2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DB8434E-0A8E-455C-BED8-48AA22BF8CA5}"/>
              </a:ext>
            </a:extLst>
          </p:cNvPr>
          <p:cNvSpPr txBox="1"/>
          <p:nvPr/>
        </p:nvSpPr>
        <p:spPr>
          <a:xfrm>
            <a:off x="9285643" y="475959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4.63 %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3129427-52FF-44C8-93DF-CB9908A1C973}"/>
              </a:ext>
            </a:extLst>
          </p:cNvPr>
          <p:cNvSpPr txBox="1"/>
          <p:nvPr/>
        </p:nvSpPr>
        <p:spPr>
          <a:xfrm>
            <a:off x="8331974" y="2669859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0D3DA18-DA75-4C92-8C17-187C44BEE6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4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10"/>
    </mc:Choice>
    <mc:Fallback xmlns="">
      <p:transition spd="slow" advTm="24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114574-786F-4205-8DE9-D7B92C29DB48}"/>
              </a:ext>
            </a:extLst>
          </p:cNvPr>
          <p:cNvSpPr txBox="1"/>
          <p:nvPr/>
        </p:nvSpPr>
        <p:spPr>
          <a:xfrm>
            <a:off x="4000500" y="2472873"/>
            <a:ext cx="1303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01-2</a:t>
            </a:r>
            <a:endParaRPr lang="ko-KR" altLang="en-US" sz="4400" spc="-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28F68D-8443-4EE6-9BC0-B9A03EC1B650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조합의 공식</a:t>
            </a:r>
          </a:p>
        </p:txBody>
      </p:sp>
    </p:spTree>
    <p:extLst>
      <p:ext uri="{BB962C8B-B14F-4D97-AF65-F5344CB8AC3E}">
        <p14:creationId xmlns:p14="http://schemas.microsoft.com/office/powerpoint/2010/main" val="1779521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DFD765-2408-4D97-8021-E72B6295A7DB}"/>
                  </a:ext>
                </a:extLst>
              </p:cNvPr>
              <p:cNvSpPr txBox="1"/>
              <p:nvPr/>
            </p:nvSpPr>
            <p:spPr>
              <a:xfrm>
                <a:off x="4772513" y="2654234"/>
                <a:ext cx="414959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Noto Sans CJK KR Bold" panose="020B0800000000000000" pitchFamily="34" charset="-127"/>
                        </a:rPr>
                        <m:t>𝑛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Noto Sans CJK KR Bold" panose="020B0800000000000000" pitchFamily="34" charset="-127"/>
                        </a:rPr>
                        <m:t> ∙</m:t>
                      </m:r>
                      <m:d>
                        <m:d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∙∙∙∙∙(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+1 )</m:t>
                      </m:r>
                    </m:oMath>
                  </m:oMathPara>
                </a14:m>
                <a:endParaRPr lang="ko-KR" altLang="en-US" sz="2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DFD765-2408-4D97-8021-E72B6295A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13" y="2654234"/>
                <a:ext cx="4149598" cy="477054"/>
              </a:xfrm>
              <a:prstGeom prst="rect">
                <a:avLst/>
              </a:prstGeom>
              <a:blipFill>
                <a:blip r:embed="rId5"/>
                <a:stretch>
                  <a:fillRect b="-15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733F293-E37B-4025-89A5-38969E053FE6}"/>
              </a:ext>
            </a:extLst>
          </p:cNvPr>
          <p:cNvCxnSpPr/>
          <p:nvPr/>
        </p:nvCxnSpPr>
        <p:spPr>
          <a:xfrm>
            <a:off x="3782748" y="3230704"/>
            <a:ext cx="61026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8989E9-DDEB-4FF5-AB37-18A45AA9BA1D}"/>
                  </a:ext>
                </a:extLst>
              </p:cNvPr>
              <p:cNvSpPr txBox="1"/>
              <p:nvPr/>
            </p:nvSpPr>
            <p:spPr>
              <a:xfrm>
                <a:off x="5379442" y="3330121"/>
                <a:ext cx="293574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Noto Sans CJK KR Bold" panose="020B0800000000000000" pitchFamily="34" charset="-127"/>
                        </a:rPr>
                        <m:t>1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∙2 ∙∙∙∙∙</m:t>
                      </m:r>
                      <m:d>
                        <m:d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 sz="2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8989E9-DDEB-4FF5-AB37-18A45AA9B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442" y="3330121"/>
                <a:ext cx="2935740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E70DF8-6EBE-4BE4-9291-CA0B70ED0684}"/>
                  </a:ext>
                </a:extLst>
              </p:cNvPr>
              <p:cNvSpPr txBox="1"/>
              <p:nvPr/>
            </p:nvSpPr>
            <p:spPr>
              <a:xfrm>
                <a:off x="1950776" y="2815817"/>
                <a:ext cx="765338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Noto Sans CJK KR Bold" panose="020B0800000000000000" pitchFamily="34" charset="-127"/>
                            </a:rPr>
                          </m:ctrlPr>
                        </m:sSubPr>
                        <m:e>
                          <m:r>
                            <a:rPr lang="en-US" altLang="ko-KR" sz="35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Noto Sans CJK KR Bold" panose="020B0800000000000000" pitchFamily="34" charset="-127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35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Noto Sans CJK KR Bold" panose="020B0800000000000000" pitchFamily="34" charset="-127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3500" dirty="0">
                  <a:solidFill>
                    <a:srgbClr val="FFC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E70DF8-6EBE-4BE4-9291-CA0B70ED0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776" y="2815817"/>
                <a:ext cx="765338" cy="6309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04A5CF9-E0FE-4A54-B183-3E0A726135E2}"/>
              </a:ext>
            </a:extLst>
          </p:cNvPr>
          <p:cNvSpPr txBox="1"/>
          <p:nvPr/>
        </p:nvSpPr>
        <p:spPr>
          <a:xfrm>
            <a:off x="2901367" y="2937706"/>
            <a:ext cx="46038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endParaRPr lang="ko-KR" altLang="en-US" sz="3500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C67624-5EC4-429B-8056-0941E7E81329}"/>
                  </a:ext>
                </a:extLst>
              </p:cNvPr>
              <p:cNvSpPr txBox="1"/>
              <p:nvPr/>
            </p:nvSpPr>
            <p:spPr>
              <a:xfrm>
                <a:off x="1649584" y="2892761"/>
                <a:ext cx="562654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5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ko-KR" altLang="en-US" sz="3500" dirty="0">
                  <a:solidFill>
                    <a:srgbClr val="FFC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C67624-5EC4-429B-8056-0941E7E81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84" y="2892761"/>
                <a:ext cx="562654" cy="6309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982140D-07A0-4046-ADDE-3D3956310F85}"/>
              </a:ext>
            </a:extLst>
          </p:cNvPr>
          <p:cNvSpPr txBox="1"/>
          <p:nvPr/>
        </p:nvSpPr>
        <p:spPr>
          <a:xfrm>
            <a:off x="5244409" y="1036949"/>
            <a:ext cx="20425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조합의 공식</a:t>
            </a: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E7461AF7-92D2-4857-AA67-99CB0E4FEA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3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55"/>
    </mc:Choice>
    <mc:Fallback xmlns="">
      <p:transition spd="slow" advTm="16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F1A50A-8DDB-4552-AD95-6D8B5B044759}"/>
              </a:ext>
            </a:extLst>
          </p:cNvPr>
          <p:cNvSpPr txBox="1"/>
          <p:nvPr/>
        </p:nvSpPr>
        <p:spPr>
          <a:xfrm>
            <a:off x="160256" y="16025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Q. </a:t>
            </a:r>
            <a:endParaRPr lang="ko-KR" altLang="en-US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E81F3-4FD2-40DF-AD7E-3A3EBD6A6733}"/>
              </a:ext>
            </a:extLst>
          </p:cNvPr>
          <p:cNvSpPr txBox="1"/>
          <p:nvPr/>
        </p:nvSpPr>
        <p:spPr>
          <a:xfrm>
            <a:off x="552327" y="160256"/>
            <a:ext cx="10620215" cy="1214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6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트럼프에는 하트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다이아몬드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스페이드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클로버와 같은 총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가지 무늬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♥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♠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♣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카드가 있는데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b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 무늬는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1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까지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그리고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J, Q, K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까지 포함해 총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13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장의 카드를 한 벌로 가지고 있습니다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b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트럼프의 무늬는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가지 이기 때문에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4x13 = 52,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즉 합계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52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장의 카드가 들어있습니다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b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트럼프 더미에서 다섯 장의 카드를 동시에 뽑았을 때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다섯 장 모두가 하트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♥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경우는 몇가지인지 답 하시오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D4E77A1-81FF-4B95-8EE7-44C7DD2290CF}"/>
              </a:ext>
            </a:extLst>
          </p:cNvPr>
          <p:cNvGrpSpPr/>
          <p:nvPr/>
        </p:nvGrpSpPr>
        <p:grpSpPr>
          <a:xfrm>
            <a:off x="1649584" y="2276059"/>
            <a:ext cx="8235790" cy="1152941"/>
            <a:chOff x="1649584" y="2276059"/>
            <a:chExt cx="8235790" cy="11529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9576517-D31A-42AC-BADF-E864AC0D7DE2}"/>
                    </a:ext>
                  </a:extLst>
                </p:cNvPr>
                <p:cNvSpPr txBox="1"/>
                <p:nvPr/>
              </p:nvSpPr>
              <p:spPr>
                <a:xfrm>
                  <a:off x="4772513" y="2276059"/>
                  <a:ext cx="4149598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Noto Sans CJK KR Bold" panose="020B0800000000000000" pitchFamily="34" charset="-127"/>
                          </a:rPr>
                          <m:t>𝑛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Noto Sans CJK KR Bold" panose="020B0800000000000000" pitchFamily="34" charset="-127"/>
                          </a:rPr>
                          <m:t> ∙</m:t>
                        </m:r>
                        <m:d>
                          <m:dPr>
                            <m:ctrlPr>
                              <a:rPr lang="en-US" altLang="ko-KR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∙∙∙∙∙(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+1 )</m:t>
                        </m:r>
                      </m:oMath>
                    </m:oMathPara>
                  </a14:m>
                  <a:endParaRPr lang="ko-KR" altLang="en-US" sz="2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9576517-D31A-42AC-BADF-E864AC0D7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513" y="2276059"/>
                  <a:ext cx="4149598" cy="477054"/>
                </a:xfrm>
                <a:prstGeom prst="rect">
                  <a:avLst/>
                </a:prstGeom>
                <a:blipFill>
                  <a:blip r:embed="rId6"/>
                  <a:stretch>
                    <a:fillRect b="-151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6475FB6-2297-4B72-AA3C-B3C83FD7C89B}"/>
                </a:ext>
              </a:extLst>
            </p:cNvPr>
            <p:cNvCxnSpPr/>
            <p:nvPr/>
          </p:nvCxnSpPr>
          <p:spPr>
            <a:xfrm>
              <a:off x="3782748" y="2852529"/>
              <a:ext cx="61026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1DF42C-718E-4CBE-801C-C9C0738821A7}"/>
                    </a:ext>
                  </a:extLst>
                </p:cNvPr>
                <p:cNvSpPr txBox="1"/>
                <p:nvPr/>
              </p:nvSpPr>
              <p:spPr>
                <a:xfrm>
                  <a:off x="5379442" y="2951946"/>
                  <a:ext cx="2935740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Noto Sans CJK KR Bold" panose="020B0800000000000000" pitchFamily="34" charset="-127"/>
                          </a:rPr>
                          <m:t>1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∙2 ∙∙∙∙∙</m:t>
                        </m:r>
                        <m:d>
                          <m:dPr>
                            <m:ctrlPr>
                              <a:rPr lang="en-US" altLang="ko-KR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ko-KR" altLang="en-US" sz="25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1DF42C-718E-4CBE-801C-C9C073882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9442" y="2951946"/>
                  <a:ext cx="2935740" cy="4770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30EBE9F-395E-4B95-8125-071304A0FCCC}"/>
                    </a:ext>
                  </a:extLst>
                </p:cNvPr>
                <p:cNvSpPr txBox="1"/>
                <p:nvPr/>
              </p:nvSpPr>
              <p:spPr>
                <a:xfrm>
                  <a:off x="1950776" y="2437642"/>
                  <a:ext cx="765338" cy="6309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5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Noto Sans CJK KR Bold" panose="020B0800000000000000" pitchFamily="34" charset="-127"/>
                              </a:rPr>
                            </m:ctrlPr>
                          </m:sSubPr>
                          <m:e>
                            <m:r>
                              <a:rPr lang="en-US" altLang="ko-KR" sz="35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Noto Sans CJK KR Bold" panose="020B0800000000000000" pitchFamily="34" charset="-127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35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Noto Sans CJK KR Bold" panose="020B0800000000000000" pitchFamily="34" charset="-127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sz="3500" dirty="0">
                    <a:solidFill>
                      <a:srgbClr val="FFC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30EBE9F-395E-4B95-8125-071304A0FC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0776" y="2437642"/>
                  <a:ext cx="765338" cy="63094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FEFAB0-8FCA-4645-A597-6442FE3FCA52}"/>
                </a:ext>
              </a:extLst>
            </p:cNvPr>
            <p:cNvSpPr txBox="1"/>
            <p:nvPr/>
          </p:nvSpPr>
          <p:spPr>
            <a:xfrm>
              <a:off x="2901367" y="2559531"/>
              <a:ext cx="460382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dirty="0">
                  <a:solidFill>
                    <a:srgbClr val="FFC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=</a:t>
              </a:r>
              <a:endParaRPr lang="ko-KR" altLang="en-US" sz="35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38B8C24-BE9C-477F-B987-82A3BCCB6505}"/>
                    </a:ext>
                  </a:extLst>
                </p:cNvPr>
                <p:cNvSpPr txBox="1"/>
                <p:nvPr/>
              </p:nvSpPr>
              <p:spPr>
                <a:xfrm>
                  <a:off x="1649584" y="2514586"/>
                  <a:ext cx="562654" cy="6309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5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ko-KR" altLang="en-US" sz="3500" dirty="0">
                    <a:solidFill>
                      <a:srgbClr val="FFC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38B8C24-BE9C-477F-B987-82A3BCCB65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9584" y="2514586"/>
                  <a:ext cx="562654" cy="63094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F2E8A3-2C76-4C9B-8ADC-7D085D0CAED1}"/>
                  </a:ext>
                </a:extLst>
              </p:cNvPr>
              <p:cNvSpPr txBox="1"/>
              <p:nvPr/>
            </p:nvSpPr>
            <p:spPr>
              <a:xfrm>
                <a:off x="2122637" y="4952221"/>
                <a:ext cx="465582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Noto Sans CJK KR Bold" panose="020B0800000000000000" pitchFamily="34" charset="-127"/>
                        </a:rPr>
                        <m:t>13 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13−1</m:t>
                          </m:r>
                        </m:e>
                      </m:d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∙∙∙∙∙(13 −5+1 )</m:t>
                      </m:r>
                    </m:oMath>
                  </m:oMathPara>
                </a14:m>
                <a:endParaRPr lang="ko-KR" altLang="en-US" sz="2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F2E8A3-2C76-4C9B-8ADC-7D085D0CA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637" y="4952221"/>
                <a:ext cx="4655826" cy="477054"/>
              </a:xfrm>
              <a:prstGeom prst="rect">
                <a:avLst/>
              </a:prstGeom>
              <a:blipFill>
                <a:blip r:embed="rId10"/>
                <a:stretch>
                  <a:fillRect b="-15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3FEC9C-CDEB-4395-8A34-DA251BD45B69}"/>
              </a:ext>
            </a:extLst>
          </p:cNvPr>
          <p:cNvCxnSpPr>
            <a:cxnSpLocks/>
          </p:cNvCxnSpPr>
          <p:nvPr/>
        </p:nvCxnSpPr>
        <p:spPr>
          <a:xfrm>
            <a:off x="2272755" y="5506219"/>
            <a:ext cx="44071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CC5B78-B9FD-4D8A-9B86-3520C4C93570}"/>
                  </a:ext>
                </a:extLst>
              </p:cNvPr>
              <p:cNvSpPr txBox="1"/>
              <p:nvPr/>
            </p:nvSpPr>
            <p:spPr>
              <a:xfrm>
                <a:off x="2901367" y="5573062"/>
                <a:ext cx="293574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Noto Sans CJK KR Bold" panose="020B0800000000000000" pitchFamily="34" charset="-127"/>
                        </a:rPr>
                        <m:t>1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∙2 ∙∙∙∙∙</m:t>
                      </m:r>
                      <m:d>
                        <m:d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5−1</m:t>
                          </m:r>
                        </m:e>
                      </m:d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∙5</m:t>
                      </m:r>
                    </m:oMath>
                  </m:oMathPara>
                </a14:m>
                <a:endParaRPr lang="ko-KR" altLang="en-US" sz="2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CC5B78-B9FD-4D8A-9B86-3520C4C93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367" y="5573062"/>
                <a:ext cx="2935740" cy="4770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98C58A-A5A6-45E5-8993-9AFEF2D6FBFF}"/>
                  </a:ext>
                </a:extLst>
              </p:cNvPr>
              <p:cNvSpPr txBox="1"/>
              <p:nvPr/>
            </p:nvSpPr>
            <p:spPr>
              <a:xfrm>
                <a:off x="440783" y="5091332"/>
                <a:ext cx="746102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Noto Sans CJK KR Bold" panose="020B0800000000000000" pitchFamily="34" charset="-127"/>
                            </a:rPr>
                          </m:ctrlPr>
                        </m:sSubPr>
                        <m:e>
                          <m:r>
                            <a:rPr lang="en-US" altLang="ko-KR" sz="35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Noto Sans CJK KR Bold" panose="020B0800000000000000" pitchFamily="34" charset="-127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35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Noto Sans CJK KR Bold" panose="020B0800000000000000" pitchFamily="34" charset="-127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3500" dirty="0">
                  <a:solidFill>
                    <a:srgbClr val="FFC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98C58A-A5A6-45E5-8993-9AFEF2D6F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83" y="5091332"/>
                <a:ext cx="746102" cy="6309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DACB609-5E7B-46B2-B252-5B36CA42E51D}"/>
              </a:ext>
            </a:extLst>
          </p:cNvPr>
          <p:cNvSpPr txBox="1"/>
          <p:nvPr/>
        </p:nvSpPr>
        <p:spPr>
          <a:xfrm>
            <a:off x="1391374" y="5213221"/>
            <a:ext cx="46038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endParaRPr lang="ko-KR" altLang="en-US" sz="3500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0E5F20-DF78-40AA-8FE3-F30378831249}"/>
                  </a:ext>
                </a:extLst>
              </p:cNvPr>
              <p:cNvSpPr txBox="1"/>
              <p:nvPr/>
            </p:nvSpPr>
            <p:spPr>
              <a:xfrm>
                <a:off x="160256" y="5342123"/>
                <a:ext cx="44435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𝟏𝟑</m:t>
                      </m:r>
                    </m:oMath>
                  </m:oMathPara>
                </a14:m>
                <a:endParaRPr lang="ko-KR" altLang="en-US" sz="2200" b="1" dirty="0">
                  <a:solidFill>
                    <a:srgbClr val="FFC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0E5F20-DF78-40AA-8FE3-F30378831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56" y="5342123"/>
                <a:ext cx="444352" cy="430887"/>
              </a:xfrm>
              <a:prstGeom prst="rect">
                <a:avLst/>
              </a:prstGeom>
              <a:blipFill>
                <a:blip r:embed="rId13"/>
                <a:stretch>
                  <a:fillRect l="-1370" r="-191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842B34E-8BD9-4B7F-9AA0-FF071B0A204E}"/>
              </a:ext>
            </a:extLst>
          </p:cNvPr>
          <p:cNvSpPr txBox="1"/>
          <p:nvPr/>
        </p:nvSpPr>
        <p:spPr>
          <a:xfrm>
            <a:off x="6731150" y="5213221"/>
            <a:ext cx="46038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endParaRPr lang="ko-KR" altLang="en-US" sz="3500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4931ED-6D69-4788-8C5B-E0DA323DA908}"/>
                  </a:ext>
                </a:extLst>
              </p:cNvPr>
              <p:cNvSpPr txBox="1"/>
              <p:nvPr/>
            </p:nvSpPr>
            <p:spPr>
              <a:xfrm>
                <a:off x="7274175" y="4974694"/>
                <a:ext cx="279518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Noto Sans CJK KR Bold" panose="020B0800000000000000" pitchFamily="34" charset="-127"/>
                        </a:rPr>
                        <m:t>13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∙12∙11∙10∙9</m:t>
                      </m:r>
                    </m:oMath>
                  </m:oMathPara>
                </a14:m>
                <a:endParaRPr lang="ko-KR" altLang="en-US" sz="2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4931ED-6D69-4788-8C5B-E0DA323DA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175" y="4974694"/>
                <a:ext cx="2795188" cy="4770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9023DAB-FC0B-41C1-9F0F-3620F5C63A10}"/>
              </a:ext>
            </a:extLst>
          </p:cNvPr>
          <p:cNvCxnSpPr>
            <a:cxnSpLocks/>
          </p:cNvCxnSpPr>
          <p:nvPr/>
        </p:nvCxnSpPr>
        <p:spPr>
          <a:xfrm>
            <a:off x="7191532" y="5506219"/>
            <a:ext cx="30227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652DD2-5854-409A-9054-257488983F54}"/>
                  </a:ext>
                </a:extLst>
              </p:cNvPr>
              <p:cNvSpPr txBox="1"/>
              <p:nvPr/>
            </p:nvSpPr>
            <p:spPr>
              <a:xfrm>
                <a:off x="7555378" y="5605636"/>
                <a:ext cx="229505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Noto Sans CJK KR Bold" panose="020B0800000000000000" pitchFamily="34" charset="-127"/>
                        </a:rPr>
                        <m:t>1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∙2 ∙3 ∙4 ∙5</m:t>
                      </m:r>
                    </m:oMath>
                  </m:oMathPara>
                </a14:m>
                <a:endParaRPr lang="ko-KR" altLang="en-US" sz="2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652DD2-5854-409A-9054-257488983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378" y="5605636"/>
                <a:ext cx="2295052" cy="4770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F438CA9-5125-447A-AFC3-A591A1CD0DED}"/>
              </a:ext>
            </a:extLst>
          </p:cNvPr>
          <p:cNvSpPr txBox="1"/>
          <p:nvPr/>
        </p:nvSpPr>
        <p:spPr>
          <a:xfrm>
            <a:off x="10256119" y="5222845"/>
            <a:ext cx="46038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endParaRPr lang="ko-KR" altLang="en-US" sz="3500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7EAFD2-7860-4DBE-B472-A45A995BB674}"/>
              </a:ext>
            </a:extLst>
          </p:cNvPr>
          <p:cNvSpPr txBox="1"/>
          <p:nvPr/>
        </p:nvSpPr>
        <p:spPr>
          <a:xfrm>
            <a:off x="10650850" y="5196225"/>
            <a:ext cx="12811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1287</a:t>
            </a:r>
            <a:endParaRPr lang="ko-KR" altLang="en-US" sz="3500" dirty="0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48D2254-F06F-4958-B7D8-B92AB66543CC}"/>
              </a:ext>
            </a:extLst>
          </p:cNvPr>
          <p:cNvCxnSpPr/>
          <p:nvPr/>
        </p:nvCxnSpPr>
        <p:spPr>
          <a:xfrm>
            <a:off x="6778463" y="3965607"/>
            <a:ext cx="0" cy="52939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2E7F3390-66F3-49CF-8269-EC5F5B62F85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433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96"/>
    </mc:Choice>
    <mc:Fallback xmlns="">
      <p:transition spd="slow" advTm="20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13" grpId="0"/>
      <p:bldP spid="15" grpId="0"/>
      <p:bldP spid="16" grpId="0"/>
      <p:bldP spid="17" grpId="0"/>
      <p:bldP spid="18" grpId="0"/>
      <p:bldP spid="20" grpId="0"/>
      <p:bldP spid="21" grpId="0"/>
      <p:bldP spid="23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114574-786F-4205-8DE9-D7B92C29DB48}"/>
              </a:ext>
            </a:extLst>
          </p:cNvPr>
          <p:cNvSpPr txBox="1"/>
          <p:nvPr/>
        </p:nvSpPr>
        <p:spPr>
          <a:xfrm>
            <a:off x="4000500" y="2472873"/>
            <a:ext cx="1303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01-3</a:t>
            </a:r>
            <a:endParaRPr lang="ko-KR" altLang="en-US" sz="4400" spc="-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28F68D-8443-4EE6-9BC0-B9A03EC1B650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여사건</a:t>
            </a:r>
          </a:p>
        </p:txBody>
      </p:sp>
    </p:spTree>
    <p:extLst>
      <p:ext uri="{BB962C8B-B14F-4D97-AF65-F5344CB8AC3E}">
        <p14:creationId xmlns:p14="http://schemas.microsoft.com/office/powerpoint/2010/main" val="4225669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1|7.6|17.4|7.4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5483</TotalTime>
  <Words>2738</Words>
  <Application>Microsoft Office PowerPoint</Application>
  <PresentationFormat>와이드스크린</PresentationFormat>
  <Paragraphs>375</Paragraphs>
  <Slides>28</Slides>
  <Notes>24</Notes>
  <HiddenSlides>0</HiddenSlides>
  <MMClips>14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나눔스퀘어라운드 Bold</vt:lpstr>
      <vt:lpstr>맑은 고딕</vt:lpstr>
      <vt:lpstr>나눔스퀘어라운드 Regular</vt:lpstr>
      <vt:lpstr>Cambria Math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JungIn Yoon</cp:lastModifiedBy>
  <cp:revision>2746</cp:revision>
  <dcterms:created xsi:type="dcterms:W3CDTF">2018-08-02T07:05:36Z</dcterms:created>
  <dcterms:modified xsi:type="dcterms:W3CDTF">2020-05-24T16:19:43Z</dcterms:modified>
</cp:coreProperties>
</file>